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401" r:id="rId2"/>
    <p:sldId id="423" r:id="rId3"/>
    <p:sldId id="428" r:id="rId4"/>
    <p:sldId id="433" r:id="rId5"/>
    <p:sldId id="430" r:id="rId6"/>
    <p:sldId id="436" r:id="rId7"/>
    <p:sldId id="435" r:id="rId8"/>
    <p:sldId id="438" r:id="rId9"/>
    <p:sldId id="437" r:id="rId10"/>
    <p:sldId id="426" r:id="rId11"/>
    <p:sldId id="439" r:id="rId12"/>
    <p:sldId id="440" r:id="rId13"/>
    <p:sldId id="384" r:id="rId14"/>
    <p:sldId id="305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7F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165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202BD-CF37-7941-B69F-ED83CD9CEFE7}" type="datetimeFigureOut">
              <a:rPr lang="en-US" smtClean="0"/>
              <a:t>15-02-25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3FEEC-81F5-9048-8408-13A7B5AB1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33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43DED-E70C-3E4A-94E7-E4A33D16A59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175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231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71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3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471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436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emf"/><Relationship Id="rId8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0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1.wdp"/><Relationship Id="rId5" Type="http://schemas.openxmlformats.org/officeDocument/2006/relationships/hyperlink" Target="http://videogame.law.ubc.ca" TargetMode="External"/><Relationship Id="rId6" Type="http://schemas.openxmlformats.org/officeDocument/2006/relationships/hyperlink" Target="mailto:jon_festinger@thecdm.ca" TargetMode="External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reativity.law.ubc.ca" TargetMode="External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s://pressstartubc.wordpress.com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hyperlink" Target="http://www.theguardian.com/technology/2015/feb/18/super-mario-64-high-definition-mod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jpg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46081" cy="170608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+mn-lt"/>
                <a:cs typeface="Times New Roman"/>
              </a:rPr>
              <a:t>Relevance for Creative Digitization &amp; the Internet  </a:t>
            </a:r>
            <a:endParaRPr lang="en-US" b="1" dirty="0">
              <a:solidFill>
                <a:srgbClr val="FFFF00"/>
              </a:solidFill>
              <a:latin typeface="+mn-lt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576300"/>
            <a:ext cx="8229600" cy="452298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  <a:latin typeface="+mn-lt"/>
                <a:cs typeface="Lucida Console"/>
              </a:rPr>
              <a:t>Roundtable on the Diversity of Cultural Expressions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  <a:latin typeface="+mn-lt"/>
                <a:cs typeface="Lucida Console"/>
              </a:rPr>
              <a:t>Impacts &amp; Implications of the UNESCO Convention Ten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  <a:latin typeface="+mn-lt"/>
                <a:cs typeface="Lucida Console"/>
              </a:rPr>
              <a:t>Years After &amp; Ten Years Ahead: The View From BC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  <a:latin typeface="+mn-lt"/>
                <a:cs typeface="Lucida Console"/>
              </a:rPr>
              <a:t>SFU, February 25, 2014</a:t>
            </a:r>
            <a:endParaRPr lang="en-US" dirty="0">
              <a:solidFill>
                <a:srgbClr val="FFFF00"/>
              </a:solidFill>
              <a:latin typeface="+mn-lt"/>
              <a:cs typeface="Lucida Console"/>
            </a:endParaRPr>
          </a:p>
          <a:p>
            <a:endParaRPr lang="en-US" dirty="0">
              <a:solidFill>
                <a:srgbClr val="FFFF00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en-US" sz="1600" dirty="0" smtClean="0">
              <a:solidFill>
                <a:srgbClr val="FFFF00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endParaRPr lang="en-US" sz="1600" b="1" dirty="0" smtClean="0">
              <a:solidFill>
                <a:srgbClr val="FFFFFF"/>
              </a:solidFill>
              <a:latin typeface="Lucida Console"/>
              <a:cs typeface="Lucida Console"/>
            </a:endParaRPr>
          </a:p>
          <a:p>
            <a:pPr marL="0" indent="0">
              <a:buNone/>
            </a:pPr>
            <a:r>
              <a:rPr lang="en-US" sz="1600" b="1" dirty="0" smtClean="0">
                <a:solidFill>
                  <a:srgbClr val="FFFFFF"/>
                </a:solidFill>
                <a:latin typeface="+mn-lt"/>
                <a:cs typeface="Lucida Console"/>
              </a:rPr>
              <a:t>Jon </a:t>
            </a:r>
            <a:r>
              <a:rPr lang="en-US" sz="1600" b="1" dirty="0">
                <a:solidFill>
                  <a:srgbClr val="FFFFFF"/>
                </a:solidFill>
                <a:latin typeface="+mn-lt"/>
                <a:cs typeface="Lucida Console"/>
              </a:rPr>
              <a:t>Festinger Q.C</a:t>
            </a:r>
            <a:r>
              <a:rPr lang="en-US" sz="1600" b="1" dirty="0" smtClean="0">
                <a:solidFill>
                  <a:srgbClr val="FFFFFF"/>
                </a:solidFill>
                <a:latin typeface="+mn-lt"/>
                <a:cs typeface="Lucida Console"/>
              </a:rPr>
              <a:t>.</a:t>
            </a:r>
          </a:p>
          <a:p>
            <a:pPr marL="0" indent="0">
              <a:buNone/>
            </a:pPr>
            <a:r>
              <a:rPr lang="en-US" sz="1600" b="1" dirty="0" smtClean="0">
                <a:solidFill>
                  <a:srgbClr val="FFFFFF"/>
                </a:solidFill>
                <a:latin typeface="+mn-lt"/>
                <a:cs typeface="Lucida Console"/>
              </a:rPr>
              <a:t>Professor if Professional Practice,</a:t>
            </a:r>
            <a:endParaRPr lang="en-US" sz="1600" b="1" dirty="0">
              <a:solidFill>
                <a:srgbClr val="FFFFFF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r>
              <a:rPr lang="en-US" sz="1600" b="1" dirty="0" smtClean="0">
                <a:solidFill>
                  <a:srgbClr val="FFFFFF"/>
                </a:solidFill>
                <a:latin typeface="+mn-lt"/>
                <a:cs typeface="Lucida Console"/>
              </a:rPr>
              <a:t>SFU &amp; Centre </a:t>
            </a:r>
            <a:r>
              <a:rPr lang="en-US" sz="1600" b="1" dirty="0">
                <a:solidFill>
                  <a:srgbClr val="FFFFFF"/>
                </a:solidFill>
                <a:latin typeface="+mn-lt"/>
                <a:cs typeface="Lucida Console"/>
              </a:rPr>
              <a:t>for Digital </a:t>
            </a:r>
            <a:r>
              <a:rPr lang="en-US" sz="1600" b="1" dirty="0" smtClean="0">
                <a:solidFill>
                  <a:srgbClr val="FFFFFF"/>
                </a:solidFill>
                <a:latin typeface="+mn-lt"/>
                <a:cs typeface="Lucida Console"/>
              </a:rPr>
              <a:t>Media;</a:t>
            </a:r>
            <a:endParaRPr lang="en-US" sz="1600" b="1" dirty="0">
              <a:solidFill>
                <a:srgbClr val="FFFFFF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rgbClr val="FFFFFF"/>
                </a:solidFill>
                <a:latin typeface="+mn-lt"/>
                <a:cs typeface="Lucida Console"/>
              </a:rPr>
              <a:t>Festinger Law &amp; Strategy </a:t>
            </a:r>
          </a:p>
          <a:p>
            <a:pPr marL="0" indent="0">
              <a:buNone/>
            </a:pPr>
            <a:r>
              <a:rPr lang="en-US" sz="1600" b="1" dirty="0" smtClean="0">
                <a:solidFill>
                  <a:srgbClr val="FFFF00"/>
                </a:solidFill>
                <a:latin typeface="+mn-lt"/>
                <a:cs typeface="Lucida Console"/>
                <a:hlinkClick r:id="rId5"/>
              </a:rPr>
              <a:t>http://videogame.law.ubc.ca</a:t>
            </a:r>
            <a:endParaRPr lang="en-US" sz="1600" b="1" dirty="0" smtClean="0">
              <a:solidFill>
                <a:srgbClr val="FFFF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r>
              <a:rPr lang="en-US" sz="1600" b="1" dirty="0" smtClean="0">
                <a:solidFill>
                  <a:srgbClr val="FFFFFF"/>
                </a:solidFill>
                <a:latin typeface="+mn-lt"/>
                <a:cs typeface="Lucida Console"/>
              </a:rPr>
              <a:t>@</a:t>
            </a:r>
            <a:r>
              <a:rPr lang="en-US" sz="1600" b="1" dirty="0" err="1">
                <a:solidFill>
                  <a:srgbClr val="FFFFFF"/>
                </a:solidFill>
                <a:latin typeface="+mn-lt"/>
                <a:cs typeface="Lucida Console"/>
              </a:rPr>
              <a:t>gamebizlaw</a:t>
            </a:r>
            <a:endParaRPr lang="en-US" sz="1600" b="1" dirty="0">
              <a:solidFill>
                <a:srgbClr val="FFFFFF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r>
              <a:rPr lang="en-US" sz="1600" b="1" dirty="0">
                <a:solidFill>
                  <a:srgbClr val="FFFF00"/>
                </a:solidFill>
                <a:latin typeface="+mn-lt"/>
                <a:cs typeface="Lucida Console"/>
                <a:hlinkClick r:id="rId6"/>
              </a:rPr>
              <a:t>jon_festinger@thecdm.ca</a:t>
            </a:r>
            <a:endParaRPr lang="en-US" sz="1600" b="1" dirty="0">
              <a:solidFill>
                <a:srgbClr val="FFFF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3" descr="JF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8" t="29807" r="941" b="27147"/>
          <a:stretch/>
        </p:blipFill>
        <p:spPr>
          <a:xfrm>
            <a:off x="5822429" y="3934346"/>
            <a:ext cx="2384718" cy="185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31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93"/>
            <a:ext cx="8686800" cy="855365"/>
          </a:xfrm>
        </p:spPr>
        <p:txBody>
          <a:bodyPr>
            <a:normAutofit fontScale="90000"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+mn-lt"/>
              </a:rPr>
              <a:t>Questions For The </a:t>
            </a:r>
            <a:r>
              <a:rPr lang="en-US" sz="4400" b="1" dirty="0" smtClean="0">
                <a:solidFill>
                  <a:srgbClr val="FFFF00"/>
                </a:solidFill>
                <a:latin typeface="+mn-lt"/>
              </a:rPr>
              <a:t>Next Ten Years</a:t>
            </a:r>
            <a:endParaRPr lang="en-US" sz="44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1023187"/>
            <a:ext cx="8539067" cy="518650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3500" dirty="0" smtClean="0">
                <a:solidFill>
                  <a:srgbClr val="FFFF00"/>
                </a:solidFill>
                <a:latin typeface="+mn-lt"/>
              </a:rPr>
              <a:t>1.</a:t>
            </a:r>
            <a:r>
              <a:rPr lang="en-US" sz="3500" dirty="0" smtClean="0">
                <a:solidFill>
                  <a:srgbClr val="CCFFCC"/>
                </a:solidFill>
                <a:latin typeface="+mn-lt"/>
              </a:rPr>
              <a:t> Culture </a:t>
            </a:r>
            <a:r>
              <a:rPr lang="en-US" sz="3500" dirty="0" smtClean="0">
                <a:solidFill>
                  <a:srgbClr val="CCFFCC"/>
                </a:solidFill>
                <a:latin typeface="+mn-lt"/>
              </a:rPr>
              <a:t>v. “culture</a:t>
            </a:r>
            <a:r>
              <a:rPr lang="en-US" sz="3500" dirty="0" smtClean="0">
                <a:solidFill>
                  <a:srgbClr val="CCFFCC"/>
                </a:solidFill>
                <a:latin typeface="+mn-lt"/>
              </a:rPr>
              <a:t>”: </a:t>
            </a:r>
            <a:r>
              <a:rPr lang="en-US" sz="3500" dirty="0" smtClean="0">
                <a:solidFill>
                  <a:srgbClr val="FFFFFF"/>
                </a:solidFill>
                <a:latin typeface="+mn-lt"/>
              </a:rPr>
              <a:t>Does cultural “expression” &amp; “diversity” in the Convention </a:t>
            </a:r>
            <a:r>
              <a:rPr lang="en-US" sz="3500" dirty="0" smtClean="0">
                <a:solidFill>
                  <a:srgbClr val="FFFFFF"/>
                </a:solidFill>
                <a:latin typeface="+mn-lt"/>
              </a:rPr>
              <a:t>come to include “new” communities and groups which the digital age enables</a:t>
            </a:r>
            <a:r>
              <a:rPr lang="en-US" sz="3500" dirty="0" smtClean="0">
                <a:solidFill>
                  <a:srgbClr val="FFFFFF"/>
                </a:solidFill>
                <a:latin typeface="+mn-lt"/>
              </a:rPr>
              <a:t>?</a:t>
            </a:r>
          </a:p>
          <a:p>
            <a:pPr>
              <a:lnSpc>
                <a:spcPct val="90000"/>
              </a:lnSpc>
            </a:pPr>
            <a:r>
              <a:rPr lang="en-US" sz="3500" b="1" dirty="0" smtClean="0">
                <a:solidFill>
                  <a:srgbClr val="3366FF"/>
                </a:solidFill>
                <a:latin typeface="+mn-lt"/>
              </a:rPr>
              <a:t>Modding </a:t>
            </a:r>
            <a:r>
              <a:rPr lang="en-US" sz="3500" b="1" dirty="0">
                <a:solidFill>
                  <a:srgbClr val="3366FF"/>
                </a:solidFill>
                <a:latin typeface="+mn-lt"/>
              </a:rPr>
              <a:t>Communities</a:t>
            </a:r>
          </a:p>
          <a:p>
            <a:pPr>
              <a:lnSpc>
                <a:spcPct val="90000"/>
              </a:lnSpc>
            </a:pPr>
            <a:r>
              <a:rPr lang="en-US" sz="3500" b="1" dirty="0" err="1">
                <a:solidFill>
                  <a:srgbClr val="008000"/>
                </a:solidFill>
                <a:latin typeface="Adobe Caslon Pro"/>
                <a:cs typeface="Adobe Caslon Pro"/>
              </a:rPr>
              <a:t>Machinima</a:t>
            </a:r>
            <a:r>
              <a:rPr lang="en-US" sz="3500" b="1" dirty="0">
                <a:solidFill>
                  <a:srgbClr val="008000"/>
                </a:solidFill>
                <a:latin typeface="Adobe Caslon Pro"/>
                <a:cs typeface="Adobe Caslon Pro"/>
              </a:rPr>
              <a:t> Communities</a:t>
            </a:r>
          </a:p>
          <a:p>
            <a:pPr>
              <a:lnSpc>
                <a:spcPct val="90000"/>
              </a:lnSpc>
            </a:pPr>
            <a:r>
              <a:rPr lang="en-US" sz="3500" b="1" dirty="0">
                <a:solidFill>
                  <a:srgbClr val="FF0000"/>
                </a:solidFill>
                <a:latin typeface="Apple Chancery"/>
                <a:cs typeface="Apple Chancery"/>
              </a:rPr>
              <a:t>Fan Fiction Communities</a:t>
            </a:r>
          </a:p>
          <a:p>
            <a:pPr>
              <a:lnSpc>
                <a:spcPct val="90000"/>
              </a:lnSpc>
            </a:pPr>
            <a:r>
              <a:rPr lang="en-US" sz="3500" b="1" dirty="0">
                <a:solidFill>
                  <a:schemeClr val="accent5"/>
                </a:solidFill>
                <a:latin typeface="Bangla MN"/>
                <a:cs typeface="Bangla MN"/>
              </a:rPr>
              <a:t>Re-mix Communities</a:t>
            </a:r>
          </a:p>
          <a:p>
            <a:pPr>
              <a:lnSpc>
                <a:spcPct val="90000"/>
              </a:lnSpc>
            </a:pPr>
            <a:r>
              <a:rPr lang="en-US" sz="3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3D Printing </a:t>
            </a:r>
            <a:r>
              <a:rPr lang="en-US" sz="3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Communities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3500" dirty="0" smtClean="0">
                <a:solidFill>
                  <a:srgbClr val="FFFF00"/>
                </a:solidFill>
                <a:latin typeface="+mn-lt"/>
              </a:rPr>
              <a:t>2. </a:t>
            </a:r>
            <a:r>
              <a:rPr lang="en-US" sz="3500" dirty="0" smtClean="0">
                <a:solidFill>
                  <a:srgbClr val="FFFFFF"/>
                </a:solidFill>
                <a:latin typeface="+mn-lt"/>
              </a:rPr>
              <a:t>Will </a:t>
            </a:r>
            <a:r>
              <a:rPr lang="en-US" sz="3500" dirty="0">
                <a:solidFill>
                  <a:srgbClr val="FFFFFF"/>
                </a:solidFill>
                <a:latin typeface="+mn-lt"/>
              </a:rPr>
              <a:t>it include protection from </a:t>
            </a:r>
            <a:r>
              <a:rPr lang="en-US" sz="3500" dirty="0">
                <a:solidFill>
                  <a:srgbClr val="FFFF00"/>
                </a:solidFill>
                <a:latin typeface="+mn-lt"/>
              </a:rPr>
              <a:t>over-assertion</a:t>
            </a:r>
            <a:r>
              <a:rPr lang="en-US" sz="3500" dirty="0">
                <a:solidFill>
                  <a:srgbClr val="FFFFFF"/>
                </a:solidFill>
                <a:latin typeface="+mn-lt"/>
              </a:rPr>
              <a:t> of </a:t>
            </a:r>
            <a:r>
              <a:rPr lang="en-US" sz="3500" dirty="0" smtClean="0">
                <a:solidFill>
                  <a:srgbClr val="FFFFFF"/>
                </a:solidFill>
                <a:latin typeface="+mn-lt"/>
              </a:rPr>
              <a:t>Intellectual Property?</a:t>
            </a:r>
            <a:endParaRPr lang="en-US" sz="3500" dirty="0">
              <a:solidFill>
                <a:srgbClr val="FFFFFF"/>
              </a:solidFill>
              <a:latin typeface="+mn-lt"/>
            </a:endParaRPr>
          </a:p>
          <a:p>
            <a:pPr marL="0" indent="0">
              <a:buNone/>
            </a:pP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072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0160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Arial"/>
                <a:cs typeface="Arial"/>
              </a:rPr>
              <a:t>More </a:t>
            </a:r>
            <a:r>
              <a:rPr lang="en-US" sz="4400" b="1" dirty="0" smtClean="0">
                <a:solidFill>
                  <a:srgbClr val="FFFF00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4400" dirty="0" smtClean="0">
                <a:solidFill>
                  <a:srgbClr val="FFFF00"/>
                </a:solidFill>
              </a:rPr>
              <a:t> </a:t>
            </a:r>
            <a:r>
              <a:rPr lang="en-US" sz="4400" dirty="0" smtClean="0">
                <a:hlinkClick r:id="rId2"/>
              </a:rPr>
              <a:t>http://creativity.law.ubc.ca</a:t>
            </a:r>
            <a:r>
              <a:rPr lang="en-US" sz="4400" dirty="0" smtClean="0"/>
              <a:t> </a:t>
            </a:r>
            <a:endParaRPr lang="en-US" sz="4400" dirty="0"/>
          </a:p>
        </p:txBody>
      </p:sp>
      <p:pic>
        <p:nvPicPr>
          <p:cNvPr id="4" name="Content Placeholder 3" descr="Screen Shot 2015-02-25 at 11.17.54 A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" r="81" b="16250"/>
          <a:stretch/>
        </p:blipFill>
        <p:spPr>
          <a:xfrm>
            <a:off x="709020" y="1016000"/>
            <a:ext cx="7680012" cy="4744628"/>
          </a:xfrm>
        </p:spPr>
      </p:pic>
    </p:spTree>
    <p:extLst>
      <p:ext uri="{BB962C8B-B14F-4D97-AF65-F5344CB8AC3E}">
        <p14:creationId xmlns:p14="http://schemas.microsoft.com/office/powerpoint/2010/main" val="3479879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082" y="13715"/>
            <a:ext cx="7802718" cy="10160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+mn-lt"/>
              </a:rPr>
              <a:t>     More # 2</a:t>
            </a:r>
            <a:endParaRPr lang="en-US" sz="44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6" name="Content Placeholder 5" descr="Screen Shot 2015-02-25 at 11.23.20 A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" r="-207"/>
          <a:stretch/>
        </p:blipFill>
        <p:spPr>
          <a:xfrm>
            <a:off x="1785542" y="1029715"/>
            <a:ext cx="5614333" cy="4318000"/>
          </a:xfrm>
        </p:spPr>
      </p:pic>
      <p:sp>
        <p:nvSpPr>
          <p:cNvPr id="7" name="TextBox 6"/>
          <p:cNvSpPr txBox="1"/>
          <p:nvPr/>
        </p:nvSpPr>
        <p:spPr>
          <a:xfrm>
            <a:off x="1785542" y="5354487"/>
            <a:ext cx="68531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linkClick r:id="rId3"/>
              </a:rPr>
              <a:t>https://pressstartubc.wordpress.com</a:t>
            </a:r>
            <a:r>
              <a:rPr lang="en-US" sz="3200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094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32"/>
            <a:ext cx="9144000" cy="1250982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latin typeface="+mn-lt"/>
                <a:cs typeface="Times New Roman"/>
              </a:rPr>
              <a:t>  </a:t>
            </a:r>
            <a:r>
              <a:rPr lang="en-US" b="1" dirty="0" smtClean="0">
                <a:solidFill>
                  <a:srgbClr val="FFFF00"/>
                </a:solidFill>
                <a:latin typeface="+mn-lt"/>
                <a:cs typeface="Times New Roman"/>
              </a:rPr>
              <a:t>Always </a:t>
            </a:r>
            <a:r>
              <a:rPr lang="en-US" b="1" dirty="0">
                <a:solidFill>
                  <a:srgbClr val="FFFF00"/>
                </a:solidFill>
                <a:latin typeface="+mn-lt"/>
                <a:cs typeface="Times New Roman"/>
              </a:rPr>
              <a:t>include a cat </a:t>
            </a:r>
            <a:r>
              <a:rPr lang="en-US" b="1" dirty="0" smtClean="0">
                <a:solidFill>
                  <a:srgbClr val="FFFF00"/>
                </a:solidFill>
                <a:latin typeface="+mn-lt"/>
                <a:cs typeface="Times New Roman"/>
              </a:rPr>
              <a:t>picture</a:t>
            </a:r>
            <a:endParaRPr lang="en-US" b="1" dirty="0">
              <a:solidFill>
                <a:srgbClr val="FFFF00"/>
              </a:solidFill>
              <a:latin typeface="+mn-lt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57114"/>
            <a:ext cx="8229600" cy="4469020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+mn-lt"/>
                <a:cs typeface="Times New Roman"/>
              </a:rPr>
              <a:t>          </a:t>
            </a:r>
            <a:endParaRPr lang="en-US" sz="3200" dirty="0" smtClean="0">
              <a:solidFill>
                <a:schemeClr val="bg1"/>
              </a:solidFill>
              <a:latin typeface="+mn-lt"/>
              <a:cs typeface="Times New Roman"/>
            </a:endParaRP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Content Placeholder 3" descr="cat-1382015906Wu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" r="-270"/>
          <a:stretch/>
        </p:blipFill>
        <p:spPr>
          <a:xfrm>
            <a:off x="1303130" y="1408134"/>
            <a:ext cx="6548783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84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6078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+mn-lt"/>
                <a:cs typeface="Arial"/>
              </a:rPr>
              <a:t>Our Academic Partners</a:t>
            </a:r>
            <a:r>
              <a:rPr lang="en-US" b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endParaRPr lang="en-US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6" y="2526632"/>
            <a:ext cx="8210484" cy="122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01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Arial"/>
                <a:cs typeface="Arial"/>
              </a:rPr>
              <a:t>In the Preamble</a:t>
            </a:r>
            <a:endParaRPr lang="en-US" sz="44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481857"/>
            <a:ext cx="8229600" cy="42442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“</a:t>
            </a:r>
            <a:r>
              <a:rPr lang="en-US" sz="4000" i="1" dirty="0" smtClean="0">
                <a:solidFill>
                  <a:schemeClr val="bg1"/>
                </a:solidFill>
              </a:rPr>
              <a:t>Recognizing</a:t>
            </a:r>
            <a:r>
              <a:rPr lang="en-US" sz="4000" dirty="0" smtClean="0">
                <a:solidFill>
                  <a:schemeClr val="bg1"/>
                </a:solidFill>
              </a:rPr>
              <a:t> the importance of intellectual property rights in sustaining those involved in cultural creativity,…”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4" name="Picture 3" descr="Screen Shot 2015-02-25 at 9.54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111" y="3210691"/>
            <a:ext cx="2103404" cy="2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37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2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322283"/>
            <a:ext cx="8686800" cy="56683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b="1" dirty="0" smtClean="0">
                <a:solidFill>
                  <a:schemeClr val="tx1"/>
                </a:solidFill>
                <a:latin typeface="+mn-lt"/>
              </a:rPr>
              <a:t>TODAY WE HAVE…</a:t>
            </a:r>
            <a:endParaRPr lang="en-US" sz="6000" b="1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sz="4800" b="1" dirty="0" smtClean="0">
                <a:solidFill>
                  <a:srgbClr val="0000FF"/>
                </a:solidFill>
              </a:rPr>
              <a:t>Modding Communities</a:t>
            </a:r>
          </a:p>
          <a:p>
            <a:r>
              <a:rPr lang="en-US" sz="4800" b="1" dirty="0" err="1" smtClean="0">
                <a:solidFill>
                  <a:srgbClr val="008000"/>
                </a:solidFill>
                <a:latin typeface="Adobe Caslon Pro Bold"/>
                <a:cs typeface="Adobe Caslon Pro Bold"/>
              </a:rPr>
              <a:t>Machinima</a:t>
            </a:r>
            <a:r>
              <a:rPr lang="en-US" sz="4800" b="1" dirty="0" smtClean="0">
                <a:solidFill>
                  <a:srgbClr val="008000"/>
                </a:solidFill>
                <a:latin typeface="Adobe Caslon Pro Bold"/>
                <a:cs typeface="Adobe Caslon Pro Bold"/>
              </a:rPr>
              <a:t> Communities</a:t>
            </a:r>
          </a:p>
          <a:p>
            <a:r>
              <a:rPr lang="en-US" sz="4800" b="1" dirty="0" smtClean="0">
                <a:solidFill>
                  <a:srgbClr val="FF0000"/>
                </a:solidFill>
                <a:latin typeface="Apple Chancery"/>
                <a:cs typeface="Apple Chancery"/>
              </a:rPr>
              <a:t>Fan Fiction </a:t>
            </a:r>
            <a:r>
              <a:rPr lang="en-US" sz="4800" b="1" dirty="0">
                <a:solidFill>
                  <a:srgbClr val="FF0000"/>
                </a:solidFill>
                <a:latin typeface="Apple Chancery"/>
                <a:cs typeface="Apple Chancery"/>
              </a:rPr>
              <a:t>C</a:t>
            </a:r>
            <a:r>
              <a:rPr lang="en-US" sz="4800" b="1" dirty="0" smtClean="0">
                <a:solidFill>
                  <a:srgbClr val="FF0000"/>
                </a:solidFill>
                <a:latin typeface="Apple Chancery"/>
                <a:cs typeface="Apple Chancery"/>
              </a:rPr>
              <a:t>ommunities</a:t>
            </a:r>
          </a:p>
          <a:p>
            <a:r>
              <a:rPr lang="en-US" sz="4800" b="1" dirty="0" smtClean="0">
                <a:solidFill>
                  <a:srgbClr val="000090"/>
                </a:solidFill>
                <a:latin typeface="Bangla MN"/>
                <a:cs typeface="Bangla MN"/>
              </a:rPr>
              <a:t>Re-mix Communities</a:t>
            </a:r>
          </a:p>
          <a:p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3D Printing Communities</a:t>
            </a:r>
          </a:p>
          <a:p>
            <a:pPr marL="0" indent="0">
              <a:buNone/>
            </a:pPr>
            <a:endParaRPr lang="en-US" sz="4000" b="1" dirty="0">
              <a:solidFill>
                <a:srgbClr val="7016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361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08"/>
            <a:ext cx="8229600" cy="1016000"/>
          </a:xfrm>
        </p:spPr>
        <p:txBody>
          <a:bodyPr/>
          <a:lstStyle/>
          <a:p>
            <a:r>
              <a:rPr lang="en-US" sz="4800" b="1" dirty="0" smtClean="0">
                <a:solidFill>
                  <a:srgbClr val="FFFF00"/>
                </a:solidFill>
                <a:latin typeface="+mn-lt"/>
              </a:rPr>
              <a:t>Copyright today…</a:t>
            </a:r>
            <a:endParaRPr lang="en-US" sz="48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28775" y="1305445"/>
            <a:ext cx="8697993" cy="4420689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T</a:t>
            </a:r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he </a:t>
            </a:r>
            <a:r>
              <a:rPr lang="en-US" sz="3600" dirty="0">
                <a:solidFill>
                  <a:srgbClr val="FF0000"/>
                </a:solidFill>
                <a:latin typeface="Arial"/>
                <a:cs typeface="Arial"/>
              </a:rPr>
              <a:t>“Hollywood </a:t>
            </a:r>
            <a:r>
              <a:rPr lang="en-US" sz="3600" dirty="0" smtClean="0">
                <a:solidFill>
                  <a:srgbClr val="FF0000"/>
                </a:solidFill>
                <a:latin typeface="Arial"/>
                <a:cs typeface="Arial"/>
              </a:rPr>
              <a:t>Model</a:t>
            </a:r>
            <a:r>
              <a:rPr lang="en-US" sz="3600" dirty="0">
                <a:solidFill>
                  <a:srgbClr val="FF0000"/>
                </a:solidFill>
                <a:latin typeface="Arial"/>
                <a:cs typeface="Arial"/>
              </a:rPr>
              <a:t>” </a:t>
            </a:r>
            <a:r>
              <a:rPr lang="en-US" sz="3600" dirty="0" smtClean="0">
                <a:solidFill>
                  <a:srgbClr val="FFFF00"/>
                </a:solidFill>
                <a:latin typeface="Arial"/>
                <a:cs typeface="Arial"/>
              </a:rPr>
              <a:t>v. </a:t>
            </a:r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lang="en-US" sz="3600" dirty="0" smtClean="0">
                <a:solidFill>
                  <a:srgbClr val="CCFFCC"/>
                </a:solidFill>
                <a:latin typeface="Arial"/>
                <a:cs typeface="Arial"/>
              </a:rPr>
              <a:t>“Remix Model”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=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rgbClr val="FF0000"/>
                </a:solidFill>
                <a:latin typeface="Arial"/>
                <a:cs typeface="Arial"/>
              </a:rPr>
              <a:t>IP Literal-isms</a:t>
            </a:r>
            <a:r>
              <a:rPr lang="en-US" sz="3600" dirty="0" smtClean="0">
                <a:solidFill>
                  <a:srgbClr val="CCFFCC"/>
                </a:solidFill>
                <a:latin typeface="Arial"/>
                <a:cs typeface="Arial"/>
              </a:rPr>
              <a:t> </a:t>
            </a:r>
            <a:r>
              <a:rPr lang="en-US" sz="3600" dirty="0" smtClean="0">
                <a:solidFill>
                  <a:srgbClr val="FFFF00"/>
                </a:solidFill>
                <a:latin typeface="Arial"/>
                <a:cs typeface="Arial"/>
              </a:rPr>
              <a:t>v. </a:t>
            </a:r>
            <a:r>
              <a:rPr lang="en-US" sz="3600" dirty="0" smtClean="0">
                <a:solidFill>
                  <a:srgbClr val="CCFFCC"/>
                </a:solidFill>
                <a:latin typeface="Arial"/>
                <a:cs typeface="Arial"/>
              </a:rPr>
              <a:t>Open-Source/Fair</a:t>
            </a:r>
            <a:r>
              <a:rPr lang="en-US" sz="3600" dirty="0" smtClean="0">
                <a:solidFill>
                  <a:srgbClr val="CCFFCC"/>
                </a:solidFill>
                <a:latin typeface="Arial"/>
                <a:cs typeface="Arial"/>
              </a:rPr>
              <a:t>-Use</a:t>
            </a:r>
            <a:r>
              <a:rPr lang="en-US" sz="3600" dirty="0" smtClean="0">
                <a:solidFill>
                  <a:srgbClr val="CCFFCC"/>
                </a:solidFill>
                <a:latin typeface="Arial"/>
                <a:cs typeface="Arial"/>
              </a:rPr>
              <a:t>/ 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CCFFCC"/>
                </a:solidFill>
                <a:latin typeface="Arial"/>
                <a:cs typeface="Arial"/>
              </a:rPr>
              <a:t> </a:t>
            </a:r>
            <a:r>
              <a:rPr lang="en-US" sz="3600" dirty="0" smtClean="0">
                <a:solidFill>
                  <a:srgbClr val="CCFFCC"/>
                </a:solidFill>
                <a:latin typeface="Arial"/>
                <a:cs typeface="Arial"/>
              </a:rPr>
              <a:t>                           Public Domain-ism</a:t>
            </a:r>
            <a:endParaRPr lang="en-US" sz="3600" dirty="0">
              <a:solidFill>
                <a:srgbClr val="CCFFCC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220px-Hollywood_Sig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5" y="3900146"/>
            <a:ext cx="2734869" cy="2051152"/>
          </a:xfrm>
          <a:prstGeom prst="rect">
            <a:avLst/>
          </a:prstGeom>
        </p:spPr>
      </p:pic>
      <p:pic>
        <p:nvPicPr>
          <p:cNvPr id="8" name="Picture 7" descr="Wikipedia-logo-v2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672" y="4211398"/>
            <a:ext cx="1905000" cy="1739900"/>
          </a:xfrm>
          <a:prstGeom prst="rect">
            <a:avLst/>
          </a:prstGeom>
        </p:spPr>
      </p:pic>
      <p:pic>
        <p:nvPicPr>
          <p:cNvPr id="9" name="Picture 8" descr="Screen Shot 2015-02-25 at 10.35.4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855" y="4506934"/>
            <a:ext cx="33655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09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32492" y="229923"/>
            <a:ext cx="8811508" cy="5496211"/>
          </a:xfrm>
        </p:spPr>
        <p:txBody>
          <a:bodyPr/>
          <a:lstStyle/>
          <a:p>
            <a:pPr marL="0" indent="0">
              <a:buNone/>
            </a:pPr>
            <a:r>
              <a:rPr lang="en-US" sz="6600" b="1" dirty="0" smtClean="0">
                <a:solidFill>
                  <a:schemeClr val="bg1"/>
                </a:solidFill>
                <a:latin typeface="+mn-lt"/>
                <a:cs typeface="Lucida Console"/>
              </a:rPr>
              <a:t>Is</a:t>
            </a:r>
            <a:r>
              <a:rPr lang="en-US" sz="6600" b="1" dirty="0" smtClean="0">
                <a:solidFill>
                  <a:srgbClr val="FFFF00"/>
                </a:solidFill>
                <a:latin typeface="+mn-lt"/>
                <a:cs typeface="Lucida Console"/>
              </a:rPr>
              <a:t> Creativity More </a:t>
            </a:r>
          </a:p>
          <a:p>
            <a:pPr marL="0" indent="0">
              <a:buNone/>
            </a:pPr>
            <a:r>
              <a:rPr lang="en-US" sz="6600" b="1" dirty="0" smtClean="0">
                <a:solidFill>
                  <a:srgbClr val="FFFF00"/>
                </a:solidFill>
                <a:latin typeface="+mn-lt"/>
                <a:cs typeface="Lucida Console"/>
              </a:rPr>
              <a:t>Important Than </a:t>
            </a:r>
          </a:p>
          <a:p>
            <a:pPr marL="0" indent="0">
              <a:buNone/>
            </a:pPr>
            <a:r>
              <a:rPr lang="en-US" sz="6600" b="1" dirty="0" smtClean="0">
                <a:solidFill>
                  <a:srgbClr val="FFFF00"/>
                </a:solidFill>
                <a:latin typeface="+mn-lt"/>
                <a:cs typeface="Lucida Console"/>
              </a:rPr>
              <a:t>Property </a:t>
            </a:r>
            <a:r>
              <a:rPr lang="en-US" sz="6600" b="1" dirty="0" smtClean="0">
                <a:solidFill>
                  <a:srgbClr val="FF0000"/>
                </a:solidFill>
                <a:latin typeface="+mn-lt"/>
                <a:cs typeface="Lucida Console"/>
              </a:rPr>
              <a:t>?</a:t>
            </a:r>
          </a:p>
          <a:p>
            <a:pPr marL="0" indent="0">
              <a:buNone/>
            </a:pPr>
            <a:endParaRPr lang="en-US" sz="4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Content Placeholder 5" descr="phot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" r="805" b="2535"/>
          <a:stretch/>
        </p:blipFill>
        <p:spPr>
          <a:xfrm>
            <a:off x="332492" y="3281685"/>
            <a:ext cx="3523781" cy="2597774"/>
          </a:xfrm>
          <a:prstGeom prst="rect">
            <a:avLst/>
          </a:prstGeom>
        </p:spPr>
      </p:pic>
      <p:pic>
        <p:nvPicPr>
          <p:cNvPr id="7" name="Content Placeholder 8" descr="file871126557376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5" t="5736" r="10441" b="9250"/>
          <a:stretch/>
        </p:blipFill>
        <p:spPr>
          <a:xfrm>
            <a:off x="5454144" y="3281686"/>
            <a:ext cx="3436318" cy="2600386"/>
          </a:xfrm>
          <a:prstGeom prst="rect">
            <a:avLst/>
          </a:prstGeom>
        </p:spPr>
      </p:pic>
      <p:pic>
        <p:nvPicPr>
          <p:cNvPr id="8" name="Content Placeholder 3" descr="IMG-20130402-0065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6" r="38329" b="6845"/>
          <a:stretch/>
        </p:blipFill>
        <p:spPr>
          <a:xfrm>
            <a:off x="3856274" y="3281685"/>
            <a:ext cx="1597869" cy="259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47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57199" y="450629"/>
            <a:ext cx="8545965" cy="58309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b="1" dirty="0" smtClean="0">
                <a:solidFill>
                  <a:srgbClr val="000000"/>
                </a:solidFill>
                <a:latin typeface="American Typewriter"/>
                <a:cs typeface="American Typewriter"/>
              </a:rPr>
              <a:t>The</a:t>
            </a:r>
            <a:r>
              <a:rPr lang="en-US" sz="3600" b="1" dirty="0" smtClean="0">
                <a:solidFill>
                  <a:srgbClr val="000000"/>
                </a:solidFill>
                <a:latin typeface="American Typewriter"/>
                <a:cs typeface="American Typewriter"/>
              </a:rPr>
              <a:t> </a:t>
            </a:r>
            <a:r>
              <a:rPr lang="en-US" sz="6600" b="1" dirty="0" smtClean="0">
                <a:solidFill>
                  <a:srgbClr val="000000"/>
                </a:solidFill>
                <a:latin typeface="American Typewriter"/>
                <a:cs typeface="American Typewriter"/>
              </a:rPr>
              <a:t>Legal Question: </a:t>
            </a:r>
          </a:p>
          <a:p>
            <a:pPr marL="0" indent="0">
              <a:buNone/>
            </a:pPr>
            <a:r>
              <a:rPr lang="en-US" sz="6600" b="1" dirty="0">
                <a:solidFill>
                  <a:srgbClr val="000000"/>
                </a:solidFill>
                <a:latin typeface="American Typewriter"/>
                <a:cs typeface="American Typewriter"/>
              </a:rPr>
              <a:t> </a:t>
            </a:r>
            <a:r>
              <a:rPr lang="en-US" sz="6600" b="1" dirty="0" smtClean="0">
                <a:solidFill>
                  <a:srgbClr val="000000"/>
                </a:solidFill>
                <a:latin typeface="American Typewriter"/>
                <a:cs typeface="American Typewriter"/>
              </a:rPr>
              <a:t>       </a:t>
            </a:r>
            <a:r>
              <a:rPr lang="en-US" sz="6600" b="1" dirty="0">
                <a:solidFill>
                  <a:srgbClr val="000000"/>
                </a:solidFill>
                <a:latin typeface="American Typewriter"/>
                <a:cs typeface="American Typewriter"/>
              </a:rPr>
              <a:t> </a:t>
            </a:r>
            <a:r>
              <a:rPr lang="en-US" sz="6600" b="1" dirty="0" smtClean="0">
                <a:solidFill>
                  <a:srgbClr val="008000"/>
                </a:solidFill>
                <a:latin typeface="American Typewriter"/>
                <a:cs typeface="American Typewriter"/>
              </a:rPr>
              <a:t>Is there a    </a:t>
            </a:r>
          </a:p>
          <a:p>
            <a:pPr marL="0" indent="0">
              <a:buNone/>
            </a:pPr>
            <a:r>
              <a:rPr lang="en-US" sz="6600" b="1" dirty="0" smtClean="0">
                <a:solidFill>
                  <a:srgbClr val="0000FF"/>
                </a:solidFill>
                <a:latin typeface="American Typewriter"/>
                <a:cs typeface="American Typewriter"/>
              </a:rPr>
              <a:t>     FREEDOM </a:t>
            </a:r>
            <a:r>
              <a:rPr lang="en-US" sz="6600" b="1" dirty="0" smtClean="0">
                <a:solidFill>
                  <a:srgbClr val="800000"/>
                </a:solidFill>
                <a:latin typeface="American Typewriter"/>
                <a:cs typeface="American Typewriter"/>
              </a:rPr>
              <a:t>TO</a:t>
            </a:r>
          </a:p>
          <a:p>
            <a:pPr marL="0" indent="0">
              <a:buNone/>
            </a:pPr>
            <a:r>
              <a:rPr lang="en-US" sz="6600" b="1" dirty="0" smtClean="0">
                <a:solidFill>
                  <a:srgbClr val="000090"/>
                </a:solidFill>
                <a:latin typeface="American Typewriter"/>
                <a:cs typeface="American Typewriter"/>
              </a:rPr>
              <a:t>      </a:t>
            </a:r>
            <a:r>
              <a:rPr lang="en-US" sz="6600" b="1" dirty="0">
                <a:solidFill>
                  <a:srgbClr val="000090"/>
                </a:solidFill>
                <a:latin typeface="American Typewriter"/>
                <a:cs typeface="American Typewriter"/>
              </a:rPr>
              <a:t> </a:t>
            </a:r>
            <a:r>
              <a:rPr lang="en-US" sz="6600" b="1" dirty="0" smtClean="0">
                <a:solidFill>
                  <a:srgbClr val="000090"/>
                </a:solidFill>
                <a:latin typeface="American Typewriter"/>
                <a:cs typeface="American Typewriter"/>
              </a:rPr>
              <a:t>   </a:t>
            </a:r>
            <a:r>
              <a:rPr lang="en-US" sz="6600" b="1" dirty="0" err="1" smtClean="0">
                <a:solidFill>
                  <a:srgbClr val="660066"/>
                </a:solidFill>
                <a:latin typeface="American Typewriter"/>
                <a:cs typeface="American Typewriter"/>
              </a:rPr>
              <a:t>C</a:t>
            </a:r>
            <a:r>
              <a:rPr lang="en-US" sz="6600" b="1" dirty="0" err="1" smtClean="0">
                <a:solidFill>
                  <a:srgbClr val="FFFF00"/>
                </a:solidFill>
                <a:latin typeface="American Typewriter"/>
                <a:cs typeface="American Typewriter"/>
              </a:rPr>
              <a:t>R</a:t>
            </a:r>
            <a:r>
              <a:rPr lang="en-US" sz="6600" b="1" dirty="0" err="1" smtClean="0">
                <a:solidFill>
                  <a:schemeClr val="accent5"/>
                </a:solidFill>
                <a:latin typeface="American Typewriter"/>
                <a:cs typeface="American Typewriter"/>
              </a:rPr>
              <a:t>E</a:t>
            </a:r>
            <a:r>
              <a:rPr lang="en-US" sz="6600" b="1" dirty="0" err="1" smtClean="0">
                <a:solidFill>
                  <a:srgbClr val="008000"/>
                </a:solidFill>
                <a:latin typeface="American Typewriter"/>
                <a:cs typeface="American Typewriter"/>
              </a:rPr>
              <a:t>A</a:t>
            </a:r>
            <a:r>
              <a:rPr lang="en-US" sz="6600" b="1" dirty="0" err="1" smtClean="0">
                <a:solidFill>
                  <a:schemeClr val="tx1"/>
                </a:solidFill>
                <a:latin typeface="American Typewriter"/>
                <a:cs typeface="American Typewriter"/>
              </a:rPr>
              <a:t>t</a:t>
            </a:r>
            <a:r>
              <a:rPr lang="en-US" sz="6600" b="1" dirty="0" err="1" smtClean="0">
                <a:solidFill>
                  <a:srgbClr val="FF6600"/>
                </a:solidFill>
                <a:latin typeface="American Typewriter"/>
                <a:cs typeface="American Typewriter"/>
              </a:rPr>
              <a:t>E</a:t>
            </a:r>
            <a:r>
              <a:rPr lang="en-US" sz="6600" b="1" dirty="0" smtClean="0">
                <a:latin typeface="American Typewriter"/>
                <a:cs typeface="American Typewriter"/>
              </a:rPr>
              <a:t> </a:t>
            </a:r>
          </a:p>
          <a:p>
            <a:pPr marL="0" indent="0">
              <a:buNone/>
            </a:pPr>
            <a:r>
              <a:rPr lang="en-US" sz="6600" b="1" dirty="0" smtClean="0">
                <a:solidFill>
                  <a:srgbClr val="4BACC6"/>
                </a:solidFill>
                <a:latin typeface="American Typewriter"/>
                <a:cs typeface="American Typewriter"/>
                <a:sym typeface="Wingdings"/>
              </a:rPr>
              <a:t>   </a:t>
            </a:r>
            <a:r>
              <a:rPr lang="en-US" sz="6600" b="1" dirty="0" smtClean="0">
                <a:solidFill>
                  <a:srgbClr val="4BACC6"/>
                </a:solidFill>
                <a:latin typeface="American Typewriter"/>
                <a:cs typeface="American Typewriter"/>
                <a:sym typeface="Wingdings"/>
              </a:rPr>
              <a:t>(</a:t>
            </a:r>
            <a:r>
              <a:rPr lang="en-US" sz="6600" b="1" dirty="0" smtClean="0">
                <a:solidFill>
                  <a:srgbClr val="000090"/>
                </a:solidFill>
                <a:latin typeface="American Typewriter"/>
                <a:cs typeface="American Typewriter"/>
              </a:rPr>
              <a:t>MOD/REMIX</a:t>
            </a:r>
            <a:r>
              <a:rPr lang="en-US" sz="6600" b="1" dirty="0" smtClean="0">
                <a:solidFill>
                  <a:schemeClr val="accent5"/>
                </a:solidFill>
                <a:latin typeface="American Typewriter"/>
                <a:cs typeface="American Typewriter"/>
                <a:sym typeface="Wingdings"/>
              </a:rPr>
              <a:t>)</a:t>
            </a:r>
            <a:r>
              <a:rPr lang="en-US" sz="6600" b="1" dirty="0" smtClean="0">
                <a:solidFill>
                  <a:srgbClr val="000000"/>
                </a:solidFill>
                <a:latin typeface="American Typewriter"/>
                <a:cs typeface="American Typewriter"/>
              </a:rPr>
              <a:t>?</a:t>
            </a:r>
            <a:endParaRPr lang="en-US" sz="6600" b="1" dirty="0">
              <a:solidFill>
                <a:srgbClr val="000000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3189864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97" y="258860"/>
            <a:ext cx="8967603" cy="1016000"/>
          </a:xfrm>
        </p:spPr>
        <p:txBody>
          <a:bodyPr>
            <a:normAutofit fontScale="90000"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+mn-lt"/>
              </a:rPr>
              <a:t> The </a:t>
            </a:r>
            <a:r>
              <a:rPr lang="en-US" sz="4400" b="1" dirty="0" smtClean="0">
                <a:solidFill>
                  <a:srgbClr val="FFFF00"/>
                </a:solidFill>
                <a:latin typeface="+mn-lt"/>
              </a:rPr>
              <a:t>Growing </a:t>
            </a:r>
            <a:r>
              <a:rPr lang="en-US" sz="4400" b="1" dirty="0" smtClean="0">
                <a:solidFill>
                  <a:srgbClr val="FFFF00"/>
                </a:solidFill>
                <a:latin typeface="+mn-lt"/>
              </a:rPr>
              <a:t>Acceptance</a:t>
            </a:r>
            <a:r>
              <a:rPr lang="en-US" sz="44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400" b="1" dirty="0" smtClean="0">
                <a:solidFill>
                  <a:srgbClr val="FFFF00"/>
                </a:solidFill>
                <a:latin typeface="+mn-lt"/>
              </a:rPr>
              <a:t>of Mods</a:t>
            </a:r>
            <a:endParaRPr lang="en-US" sz="44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Content Placeholder 3" descr="Screen Shot 2015-02-20 at 4.52.29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5" b="-529"/>
          <a:stretch/>
        </p:blipFill>
        <p:spPr>
          <a:xfrm>
            <a:off x="457200" y="1274860"/>
            <a:ext cx="8229600" cy="3471333"/>
          </a:xfrm>
        </p:spPr>
      </p:pic>
      <p:sp>
        <p:nvSpPr>
          <p:cNvPr id="5" name="TextBox 4"/>
          <p:cNvSpPr txBox="1"/>
          <p:nvPr/>
        </p:nvSpPr>
        <p:spPr>
          <a:xfrm>
            <a:off x="457200" y="5034525"/>
            <a:ext cx="868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Arial"/>
                <a:hlinkClick r:id="rId3"/>
              </a:rPr>
              <a:t>http</a:t>
            </a:r>
            <a:r>
              <a:rPr lang="en-US" sz="2800" dirty="0">
                <a:solidFill>
                  <a:prstClr val="black"/>
                </a:solidFill>
                <a:latin typeface="Arial"/>
                <a:hlinkClick r:id="rId3"/>
              </a:rPr>
              <a:t>://www.theguardian.com/technology/2015/feb/18/super-mario-64-high-definition-</a:t>
            </a:r>
            <a:r>
              <a:rPr lang="en-US" sz="2800" dirty="0" smtClean="0">
                <a:solidFill>
                  <a:prstClr val="black"/>
                </a:solidFill>
                <a:latin typeface="Arial"/>
                <a:hlinkClick r:id="rId3"/>
              </a:rPr>
              <a:t>mod</a:t>
            </a:r>
            <a:endParaRPr lang="en-US" sz="2800" dirty="0" smtClean="0">
              <a:solidFill>
                <a:prstClr val="black"/>
              </a:solidFill>
              <a:latin typeface="Arial"/>
            </a:endParaRPr>
          </a:p>
          <a:p>
            <a:r>
              <a:rPr lang="en-US" sz="2800" dirty="0" smtClean="0">
                <a:solidFill>
                  <a:prstClr val="black"/>
                </a:solidFill>
                <a:latin typeface="Arial"/>
              </a:rPr>
              <a:t> </a:t>
            </a:r>
            <a:endParaRPr lang="en-US" sz="2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5350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6593"/>
            <a:ext cx="8686800" cy="1016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The Parable That Really Happened</a:t>
            </a:r>
            <a:endParaRPr lang="en-US" dirty="0"/>
          </a:p>
        </p:txBody>
      </p:sp>
      <p:pic>
        <p:nvPicPr>
          <p:cNvPr id="5" name="Content Placeholder 4" descr="300px-Img_kingkong1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-885"/>
          <a:stretch/>
        </p:blipFill>
        <p:spPr>
          <a:xfrm>
            <a:off x="457200" y="2064015"/>
            <a:ext cx="4038600" cy="3034280"/>
          </a:xfrm>
        </p:spPr>
      </p:pic>
      <p:pic>
        <p:nvPicPr>
          <p:cNvPr id="6" name="Content Placeholder 5" descr="200px-Donkey_Kong_NES_Screenshot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" b="-217"/>
          <a:stretch/>
        </p:blipFill>
        <p:spPr>
          <a:xfrm>
            <a:off x="4648200" y="1817039"/>
            <a:ext cx="4038600" cy="3528232"/>
          </a:xfrm>
        </p:spPr>
      </p:pic>
    </p:spTree>
    <p:extLst>
      <p:ext uri="{BB962C8B-B14F-4D97-AF65-F5344CB8AC3E}">
        <p14:creationId xmlns:p14="http://schemas.microsoft.com/office/powerpoint/2010/main" val="2979041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270163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latin typeface="+mn-lt"/>
              </a:rPr>
              <a:t/>
            </a:r>
            <a:br>
              <a:rPr lang="en-US" sz="4400" b="1" dirty="0" smtClean="0">
                <a:solidFill>
                  <a:srgbClr val="FFFF00"/>
                </a:solidFill>
                <a:latin typeface="+mn-lt"/>
              </a:rPr>
            </a:br>
            <a:r>
              <a:rPr lang="en-US" sz="4400" b="1" dirty="0" smtClean="0">
                <a:solidFill>
                  <a:srgbClr val="FFFF00"/>
                </a:solidFill>
                <a:latin typeface="+mn-lt"/>
              </a:rPr>
              <a:t>Monkey Business</a:t>
            </a:r>
            <a:r>
              <a:rPr lang="en-US" sz="4400" b="1" dirty="0" smtClean="0">
                <a:solidFill>
                  <a:schemeClr val="bg1"/>
                </a:solidFill>
                <a:latin typeface="+mn-lt"/>
              </a:rPr>
              <a:t>/ </a:t>
            </a:r>
            <a:br>
              <a:rPr lang="en-US" sz="4400" b="1" dirty="0" smtClean="0">
                <a:solidFill>
                  <a:schemeClr val="bg1"/>
                </a:solidFill>
                <a:latin typeface="+mn-lt"/>
              </a:rPr>
            </a:br>
            <a:r>
              <a:rPr lang="en-US" sz="4400" b="1" dirty="0" smtClean="0">
                <a:solidFill>
                  <a:srgbClr val="FFFF00"/>
                </a:solidFill>
                <a:latin typeface="+mn-lt"/>
              </a:rPr>
              <a:t>“culture” </a:t>
            </a:r>
            <a:r>
              <a:rPr lang="en-US" sz="4400" b="1" dirty="0">
                <a:solidFill>
                  <a:srgbClr val="FFFF00"/>
                </a:solidFill>
                <a:latin typeface="+mn-lt"/>
              </a:rPr>
              <a:t>C</a:t>
            </a:r>
            <a:r>
              <a:rPr lang="en-US" sz="4400" b="1" dirty="0" smtClean="0">
                <a:solidFill>
                  <a:srgbClr val="FFFF00"/>
                </a:solidFill>
                <a:latin typeface="+mn-lt"/>
              </a:rPr>
              <a:t>lash</a:t>
            </a:r>
            <a:r>
              <a:rPr lang="en-US" sz="4400" b="1" dirty="0" smtClean="0">
                <a:solidFill>
                  <a:srgbClr val="FFFFFF"/>
                </a:solidFill>
                <a:latin typeface="+mn-lt"/>
              </a:rPr>
              <a:t/>
            </a:r>
            <a:br>
              <a:rPr lang="en-US" sz="4400" b="1" dirty="0" smtClean="0">
                <a:solidFill>
                  <a:srgbClr val="FFFFFF"/>
                </a:solidFill>
                <a:latin typeface="+mn-lt"/>
              </a:rPr>
            </a:br>
            <a:endParaRPr lang="en-US" sz="44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70163"/>
            <a:ext cx="8686800" cy="466757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600" i="1" dirty="0" smtClean="0">
                <a:solidFill>
                  <a:srgbClr val="CCFFCC"/>
                </a:solidFill>
                <a:latin typeface="+mn-lt"/>
              </a:rPr>
              <a:t>Universal </a:t>
            </a:r>
            <a:r>
              <a:rPr lang="en-US" sz="3600" i="1" dirty="0">
                <a:solidFill>
                  <a:schemeClr val="bg1"/>
                </a:solidFill>
                <a:latin typeface="+mn-lt"/>
              </a:rPr>
              <a:t>v</a:t>
            </a:r>
            <a:r>
              <a:rPr lang="en-US" sz="3600" i="1" dirty="0">
                <a:solidFill>
                  <a:srgbClr val="CCFFCC"/>
                </a:solidFill>
                <a:latin typeface="+mn-lt"/>
              </a:rPr>
              <a:t>. </a:t>
            </a:r>
            <a:r>
              <a:rPr lang="en-US" sz="3600" i="1" dirty="0">
                <a:solidFill>
                  <a:srgbClr val="FF0000"/>
                </a:solidFill>
                <a:latin typeface="+mn-lt"/>
              </a:rPr>
              <a:t>Nintendo</a:t>
            </a:r>
            <a:r>
              <a:rPr lang="en-US" sz="3600">
                <a:solidFill>
                  <a:srgbClr val="FFFFFF"/>
                </a:solidFill>
                <a:latin typeface="+mn-lt"/>
              </a:rPr>
              <a:t>, </a:t>
            </a:r>
            <a:r>
              <a:rPr lang="en-US" sz="3600" smtClean="0">
                <a:solidFill>
                  <a:srgbClr val="FFFFFF"/>
                </a:solidFill>
                <a:latin typeface="+mn-lt"/>
              </a:rPr>
              <a:t>1985 USCA</a:t>
            </a:r>
            <a:endParaRPr lang="en-US" sz="3600" dirty="0" smtClean="0">
              <a:solidFill>
                <a:srgbClr val="FFFFFF"/>
              </a:solidFill>
              <a:latin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 smtClean="0">
                <a:solidFill>
                  <a:srgbClr val="FFFFFF"/>
                </a:solidFill>
                <a:latin typeface="+mn-lt"/>
              </a:rPr>
              <a:t>(</a:t>
            </a:r>
            <a:r>
              <a:rPr lang="en-US" sz="3600" dirty="0">
                <a:solidFill>
                  <a:srgbClr val="CCFFCC"/>
                </a:solidFill>
                <a:latin typeface="+mn-lt"/>
              </a:rPr>
              <a:t>King Kong </a:t>
            </a:r>
            <a:r>
              <a:rPr lang="en-US" sz="3600" dirty="0">
                <a:solidFill>
                  <a:srgbClr val="FFFFFF"/>
                </a:solidFill>
                <a:latin typeface="+mn-lt"/>
              </a:rPr>
              <a:t>v. 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Donkey 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Kong</a:t>
            </a:r>
            <a:r>
              <a:rPr lang="en-US" sz="3600" dirty="0" smtClean="0">
                <a:solidFill>
                  <a:schemeClr val="bg1"/>
                </a:solidFill>
                <a:latin typeface="+mn-lt"/>
              </a:rPr>
              <a:t>)</a:t>
            </a:r>
            <a:r>
              <a:rPr lang="en-US" sz="3600" dirty="0" smtClean="0">
                <a:solidFill>
                  <a:srgbClr val="FFFF00"/>
                </a:solidFill>
                <a:latin typeface="+mn-lt"/>
              </a:rPr>
              <a:t>:</a:t>
            </a:r>
            <a:r>
              <a:rPr lang="en-US" sz="3600" dirty="0" smtClean="0">
                <a:solidFill>
                  <a:srgbClr val="FFFFFF"/>
                </a:solidFill>
                <a:latin typeface="+mn-lt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600" dirty="0" smtClean="0">
                <a:solidFill>
                  <a:srgbClr val="FFFFFF"/>
                </a:solidFill>
                <a:latin typeface="+mn-lt"/>
              </a:rPr>
              <a:t>A </a:t>
            </a:r>
            <a:r>
              <a:rPr lang="en-US" sz="3600" dirty="0">
                <a:solidFill>
                  <a:srgbClr val="FFFFFF"/>
                </a:solidFill>
                <a:latin typeface="+mn-lt"/>
              </a:rPr>
              <a:t>morality tale where Hollywood asserted property rights and Nintendo defended creative integrity and independence. Donkey Kong </a:t>
            </a:r>
            <a:r>
              <a:rPr lang="en-US" sz="3600" dirty="0" smtClean="0">
                <a:solidFill>
                  <a:srgbClr val="FFFFFF"/>
                </a:solidFill>
                <a:latin typeface="+mn-lt"/>
              </a:rPr>
              <a:t>wins</a:t>
            </a:r>
            <a:r>
              <a:rPr lang="en-US" sz="3600" dirty="0" smtClean="0">
                <a:solidFill>
                  <a:srgbClr val="FFFFFF"/>
                </a:solidFill>
                <a:latin typeface="+mn-lt"/>
              </a:rPr>
              <a:t>. 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Universal didn’t have the rights.</a:t>
            </a:r>
            <a:r>
              <a:rPr lang="en-CA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CA" sz="3600" dirty="0" smtClean="0">
                <a:solidFill>
                  <a:srgbClr val="FFFF00"/>
                </a:solidFill>
                <a:latin typeface="+mn-lt"/>
              </a:rPr>
              <a:t>Punitive damages </a:t>
            </a:r>
            <a:r>
              <a:rPr lang="en-CA" sz="3600" dirty="0" smtClean="0">
                <a:solidFill>
                  <a:srgbClr val="FFFF00"/>
                </a:solidFill>
                <a:latin typeface="+mn-lt"/>
              </a:rPr>
              <a:t>for Universal’s </a:t>
            </a:r>
            <a:r>
              <a:rPr lang="en-CA" sz="3600" dirty="0" smtClean="0">
                <a:solidFill>
                  <a:srgbClr val="FFFF00"/>
                </a:solidFill>
                <a:latin typeface="+mn-lt"/>
              </a:rPr>
              <a:t>conduct awarded.</a:t>
            </a:r>
            <a:endParaRPr lang="en-US" sz="3600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0622288"/>
      </p:ext>
    </p:extLst>
  </p:cSld>
  <p:clrMapOvr>
    <a:masterClrMapping/>
  </p:clrMapOvr>
</p:sld>
</file>

<file path=ppt/theme/theme1.xml><?xml version="1.0" encoding="utf-8"?>
<a:theme xmlns:a="http://schemas.openxmlformats.org/drawingml/2006/main" name="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CDM_PPT_Template .thmx</Template>
  <TotalTime>4793</TotalTime>
  <Words>356</Words>
  <Application>Microsoft Macintosh PowerPoint</Application>
  <PresentationFormat>On-screen Show (4:3)</PresentationFormat>
  <Paragraphs>67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CDM_PPT_Template </vt:lpstr>
      <vt:lpstr>Relevance for Creative Digitization &amp; the Internet  </vt:lpstr>
      <vt:lpstr>In the Preamble</vt:lpstr>
      <vt:lpstr>PowerPoint Presentation</vt:lpstr>
      <vt:lpstr>Copyright today…</vt:lpstr>
      <vt:lpstr>PowerPoint Presentation</vt:lpstr>
      <vt:lpstr>PowerPoint Presentation</vt:lpstr>
      <vt:lpstr> The Growing Acceptance of Mods</vt:lpstr>
      <vt:lpstr>The Parable That Really Happened</vt:lpstr>
      <vt:lpstr> Monkey Business/  “culture” Clash </vt:lpstr>
      <vt:lpstr>Questions For The Next Ten Years</vt:lpstr>
      <vt:lpstr>More  http://creativity.law.ubc.ca </vt:lpstr>
      <vt:lpstr>     More # 2</vt:lpstr>
      <vt:lpstr>  Always include a cat picture</vt:lpstr>
      <vt:lpstr> Our Academic Partners </vt:lpstr>
    </vt:vector>
  </TitlesOfParts>
  <Company>Festinger Bahniwal Law &amp; Strategy LLP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Wheelbarrows</dc:title>
  <dc:creator>Jon Festinger</dc:creator>
  <cp:lastModifiedBy>Jon Festinger</cp:lastModifiedBy>
  <cp:revision>480</cp:revision>
  <cp:lastPrinted>2013-12-30T23:16:45Z</cp:lastPrinted>
  <dcterms:created xsi:type="dcterms:W3CDTF">2013-02-08T08:35:59Z</dcterms:created>
  <dcterms:modified xsi:type="dcterms:W3CDTF">2015-02-25T19:45:55Z</dcterms:modified>
</cp:coreProperties>
</file>