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5"/>
  </p:notesMasterIdLst>
  <p:sldIdLst>
    <p:sldId id="610" r:id="rId2"/>
    <p:sldId id="376" r:id="rId3"/>
    <p:sldId id="611" r:id="rId4"/>
    <p:sldId id="390" r:id="rId5"/>
    <p:sldId id="517" r:id="rId6"/>
    <p:sldId id="519" r:id="rId7"/>
    <p:sldId id="518" r:id="rId8"/>
    <p:sldId id="522" r:id="rId9"/>
    <p:sldId id="524" r:id="rId10"/>
    <p:sldId id="418" r:id="rId11"/>
    <p:sldId id="516" r:id="rId12"/>
    <p:sldId id="594" r:id="rId13"/>
    <p:sldId id="598" r:id="rId14"/>
    <p:sldId id="435" r:id="rId15"/>
    <p:sldId id="434" r:id="rId16"/>
    <p:sldId id="571" r:id="rId17"/>
    <p:sldId id="438" r:id="rId18"/>
    <p:sldId id="439" r:id="rId19"/>
    <p:sldId id="440" r:id="rId20"/>
    <p:sldId id="441" r:id="rId21"/>
    <p:sldId id="586" r:id="rId22"/>
    <p:sldId id="604" r:id="rId23"/>
    <p:sldId id="442" r:id="rId24"/>
    <p:sldId id="443" r:id="rId25"/>
    <p:sldId id="444" r:id="rId26"/>
    <p:sldId id="448" r:id="rId27"/>
    <p:sldId id="618" r:id="rId28"/>
    <p:sldId id="619" r:id="rId29"/>
    <p:sldId id="445" r:id="rId30"/>
    <p:sldId id="589" r:id="rId31"/>
    <p:sldId id="446" r:id="rId32"/>
    <p:sldId id="621" r:id="rId33"/>
    <p:sldId id="622" r:id="rId34"/>
    <p:sldId id="606" r:id="rId35"/>
    <p:sldId id="608" r:id="rId36"/>
    <p:sldId id="609" r:id="rId37"/>
    <p:sldId id="595" r:id="rId38"/>
    <p:sldId id="605" r:id="rId39"/>
    <p:sldId id="596" r:id="rId40"/>
    <p:sldId id="597" r:id="rId41"/>
    <p:sldId id="591" r:id="rId42"/>
    <p:sldId id="449" r:id="rId43"/>
    <p:sldId id="459" r:id="rId44"/>
    <p:sldId id="460" r:id="rId45"/>
    <p:sldId id="461" r:id="rId46"/>
    <p:sldId id="462" r:id="rId47"/>
    <p:sldId id="463" r:id="rId48"/>
    <p:sldId id="464" r:id="rId49"/>
    <p:sldId id="466" r:id="rId50"/>
    <p:sldId id="467" r:id="rId51"/>
    <p:sldId id="468" r:id="rId52"/>
    <p:sldId id="515" r:id="rId53"/>
    <p:sldId id="514" r:id="rId54"/>
    <p:sldId id="592" r:id="rId55"/>
    <p:sldId id="469" r:id="rId56"/>
    <p:sldId id="470" r:id="rId57"/>
    <p:sldId id="471" r:id="rId58"/>
    <p:sldId id="472" r:id="rId59"/>
    <p:sldId id="473" r:id="rId60"/>
    <p:sldId id="623" r:id="rId61"/>
    <p:sldId id="624" r:id="rId62"/>
    <p:sldId id="625" r:id="rId63"/>
    <p:sldId id="477" r:id="rId64"/>
    <p:sldId id="626" r:id="rId65"/>
    <p:sldId id="627" r:id="rId66"/>
    <p:sldId id="629" r:id="rId67"/>
    <p:sldId id="480" r:id="rId68"/>
    <p:sldId id="630" r:id="rId69"/>
    <p:sldId id="631" r:id="rId70"/>
    <p:sldId id="632" r:id="rId71"/>
    <p:sldId id="633" r:id="rId72"/>
    <p:sldId id="499" r:id="rId73"/>
    <p:sldId id="500" r:id="rId74"/>
    <p:sldId id="501" r:id="rId75"/>
    <p:sldId id="540" r:id="rId76"/>
    <p:sldId id="634" r:id="rId77"/>
    <p:sldId id="635" r:id="rId78"/>
    <p:sldId id="636" r:id="rId79"/>
    <p:sldId id="637" r:id="rId80"/>
    <p:sldId id="638" r:id="rId81"/>
    <p:sldId id="639" r:id="rId82"/>
    <p:sldId id="640" r:id="rId83"/>
    <p:sldId id="650" r:id="rId84"/>
    <p:sldId id="651" r:id="rId85"/>
    <p:sldId id="641" r:id="rId86"/>
    <p:sldId id="642" r:id="rId87"/>
    <p:sldId id="643" r:id="rId88"/>
    <p:sldId id="644" r:id="rId89"/>
    <p:sldId id="645" r:id="rId90"/>
    <p:sldId id="646" r:id="rId91"/>
    <p:sldId id="647" r:id="rId92"/>
    <p:sldId id="648" r:id="rId93"/>
    <p:sldId id="649" r:id="rId94"/>
    <p:sldId id="612" r:id="rId95"/>
    <p:sldId id="613" r:id="rId96"/>
    <p:sldId id="614" r:id="rId97"/>
    <p:sldId id="615" r:id="rId98"/>
    <p:sldId id="616" r:id="rId99"/>
    <p:sldId id="617" r:id="rId100"/>
    <p:sldId id="652" r:id="rId101"/>
    <p:sldId id="511" r:id="rId102"/>
    <p:sldId id="309" r:id="rId103"/>
    <p:sldId id="308"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777B"/>
    <a:srgbClr val="FF950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7" d="100"/>
          <a:sy n="87" d="100"/>
        </p:scale>
        <p:origin x="-1392"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notesMaster" Target="notesMasters/notesMaster1.xml"/><Relationship Id="rId106" Type="http://schemas.openxmlformats.org/officeDocument/2006/relationships/printerSettings" Target="printerSettings/printerSettings1.bin"/><Relationship Id="rId107"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viewProps" Target="viewProps.xml"/><Relationship Id="rId109"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tableStyles" Target="tableStyle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95D52D-B39F-9B49-83D9-CD742B052AFA}" type="datetimeFigureOut">
              <a:rPr lang="en-US" smtClean="0"/>
              <a:t>15-02-15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85DA9B-A4FC-2A41-AE4D-737D8F57035E}" type="slidenum">
              <a:rPr lang="en-US" smtClean="0"/>
              <a:t>‹#›</a:t>
            </a:fld>
            <a:endParaRPr lang="en-US"/>
          </a:p>
        </p:txBody>
      </p:sp>
    </p:spTree>
    <p:extLst>
      <p:ext uri="{BB962C8B-B14F-4D97-AF65-F5344CB8AC3E}">
        <p14:creationId xmlns:p14="http://schemas.microsoft.com/office/powerpoint/2010/main" val="35356088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solidFill>
                  <a:prstClr val="black"/>
                </a:solidFill>
                <a:latin typeface="Calibri"/>
              </a:rPr>
              <a:pPr/>
              <a:t>100</a:t>
            </a:fld>
            <a:endParaRPr lang="en-US">
              <a:solidFill>
                <a:prstClr val="black"/>
              </a:solidFill>
              <a:latin typeface="Calibri"/>
            </a:endParaRPr>
          </a:p>
        </p:txBody>
      </p:sp>
    </p:spTree>
    <p:extLst>
      <p:ext uri="{BB962C8B-B14F-4D97-AF65-F5344CB8AC3E}">
        <p14:creationId xmlns:p14="http://schemas.microsoft.com/office/powerpoint/2010/main" val="2653894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1.wdp"/><Relationship Id="rId5" Type="http://schemas.openxmlformats.org/officeDocument/2006/relationships/hyperlink" Target="http://videogame.law.ubc.ca" TargetMode="External"/><Relationship Id="rId6" Type="http://schemas.openxmlformats.org/officeDocument/2006/relationships/hyperlink" Target="mailto:jon_festinger@thecdm.ca" TargetMode="External"/><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0.gi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www.slate.com/articles/technology/future_tense/2015/01/the_eureka_myth_confusion_about_creativity_and_our_flawed_ip_system.html" TargetMode="External"/><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hyperlink" Target="http://www.newyorker.com/magazine/2014/10/20/crooner-rights-spa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hyperlink" Target="https://www.techdirt.com/articles/20140821/21532628289/whats-so-bad-about-making-money-off-fan-fiction.s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 Id="rId3" Type="http://schemas.openxmlformats.org/officeDocument/2006/relationships/image" Target="../media/image5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5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6" Type="http://schemas.openxmlformats.org/officeDocument/2006/relationships/image" Target="../media/image70.jpeg"/><Relationship Id="rId7" Type="http://schemas.openxmlformats.org/officeDocument/2006/relationships/image" Target="../media/image71.jpeg"/><Relationship Id="rId8"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 Id="rId3" Type="http://schemas.openxmlformats.org/officeDocument/2006/relationships/image" Target="../media/image7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85.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hyperlink" Target="http://en.wikipedia.org/wiki/Image:Ulala.jpg" TargetMode="External"/><Relationship Id="rId5"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hyperlink" Target="http://www.flickr.com/photos/59458068@N00/140446161/in/set-72057594125573269/"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 Id="rId3" Type="http://schemas.openxmlformats.org/officeDocument/2006/relationships/image" Target="../media/image8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 Id="rId3" Type="http://schemas.openxmlformats.org/officeDocument/2006/relationships/image" Target="../media/image84.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 Id="rId3" Type="http://schemas.openxmlformats.org/officeDocument/2006/relationships/image" Target="../media/image86.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 Id="rId3" Type="http://schemas.openxmlformats.org/officeDocument/2006/relationships/image" Target="../media/image88.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 Id="rId3" Type="http://schemas.openxmlformats.org/officeDocument/2006/relationships/image" Target="../media/image90.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gif"/></Relationships>
</file>

<file path=ppt/slides/_rels/slide99.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jpg"/><Relationship Id="rId1" Type="http://schemas.openxmlformats.org/officeDocument/2006/relationships/slideLayout" Target="../slideLayouts/slideLayout2.xml"/><Relationship Id="rId2" Type="http://schemas.openxmlformats.org/officeDocument/2006/relationships/image" Target="../media/image9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46081" cy="1462527"/>
          </a:xfrm>
        </p:spPr>
        <p:txBody>
          <a:bodyPr>
            <a:normAutofit/>
          </a:bodyPr>
          <a:lstStyle/>
          <a:p>
            <a:r>
              <a:rPr lang="en-US" sz="3200" b="1" dirty="0" smtClean="0">
                <a:solidFill>
                  <a:srgbClr val="FFFF00"/>
                </a:solidFill>
                <a:latin typeface="+mn-lt"/>
                <a:cs typeface="Times New Roman"/>
              </a:rPr>
              <a:t>Contextualizing (IP) Censorship: Considering </a:t>
            </a:r>
            <a:r>
              <a:rPr lang="en-US" sz="3200" b="1" dirty="0" err="1" smtClean="0">
                <a:solidFill>
                  <a:srgbClr val="FFFF00"/>
                </a:solidFill>
                <a:latin typeface="+mn-lt"/>
                <a:cs typeface="Times New Roman"/>
              </a:rPr>
              <a:t>Machinima</a:t>
            </a:r>
            <a:r>
              <a:rPr lang="en-US" sz="3200" b="1" dirty="0" smtClean="0">
                <a:solidFill>
                  <a:srgbClr val="FFFF00"/>
                </a:solidFill>
                <a:latin typeface="+mn-lt"/>
                <a:cs typeface="Times New Roman"/>
              </a:rPr>
              <a:t>/Remixing/</a:t>
            </a:r>
            <a:r>
              <a:rPr lang="en-US" sz="3200" b="1" dirty="0" err="1" smtClean="0">
                <a:solidFill>
                  <a:srgbClr val="FFFF00"/>
                </a:solidFill>
                <a:latin typeface="+mn-lt"/>
                <a:cs typeface="Times New Roman"/>
              </a:rPr>
              <a:t>FanFic</a:t>
            </a:r>
            <a:endParaRPr lang="en-US" sz="3200" b="1" dirty="0">
              <a:solidFill>
                <a:srgbClr val="FFFF00"/>
              </a:solidFill>
              <a:latin typeface="+mn-lt"/>
              <a:cs typeface="Times New Roman"/>
            </a:endParaRPr>
          </a:p>
        </p:txBody>
      </p:sp>
      <p:sp>
        <p:nvSpPr>
          <p:cNvPr id="3" name="Content Placeholder 2"/>
          <p:cNvSpPr>
            <a:spLocks noGrp="1"/>
          </p:cNvSpPr>
          <p:nvPr>
            <p:ph sz="quarter" idx="10"/>
          </p:nvPr>
        </p:nvSpPr>
        <p:spPr>
          <a:xfrm>
            <a:off x="457199" y="1462527"/>
            <a:ext cx="8646081" cy="4830187"/>
          </a:xfrm>
        </p:spPr>
        <p:txBody>
          <a:bodyPr>
            <a:normAutofit lnSpcReduction="10000"/>
          </a:bodyPr>
          <a:lstStyle/>
          <a:p>
            <a:pPr marL="0" indent="0">
              <a:buNone/>
            </a:pPr>
            <a:r>
              <a:rPr lang="en-US" sz="2600" b="1" dirty="0" smtClean="0">
                <a:solidFill>
                  <a:schemeClr val="bg1"/>
                </a:solidFill>
                <a:latin typeface="+mj-lt"/>
                <a:cs typeface="Lucida Console"/>
              </a:rPr>
              <a:t>Legal Constraints on (Digital) Creativity</a:t>
            </a:r>
          </a:p>
          <a:p>
            <a:pPr marL="0" indent="0">
              <a:buNone/>
            </a:pPr>
            <a:r>
              <a:rPr lang="en-US" sz="2600" b="1" dirty="0" smtClean="0">
                <a:solidFill>
                  <a:schemeClr val="bg1"/>
                </a:solidFill>
                <a:latin typeface="+mj-lt"/>
                <a:cs typeface="Lucida Console"/>
              </a:rPr>
              <a:t>Classes 5 &amp; 6 – </a:t>
            </a:r>
          </a:p>
          <a:p>
            <a:pPr marL="0" indent="0">
              <a:buNone/>
            </a:pPr>
            <a:r>
              <a:rPr lang="en-US" sz="2600" b="1" dirty="0" smtClean="0">
                <a:solidFill>
                  <a:schemeClr val="bg1"/>
                </a:solidFill>
                <a:latin typeface="+mj-lt"/>
                <a:cs typeface="Lucida Console"/>
              </a:rPr>
              <a:t>Copyright Law &amp; Remixing: Constraints &amp; Constructions</a:t>
            </a:r>
            <a:endParaRPr lang="en-US" sz="2600" b="1" dirty="0">
              <a:solidFill>
                <a:schemeClr val="bg1"/>
              </a:solidFill>
              <a:latin typeface="+mj-lt"/>
              <a:cs typeface="Lucida Console"/>
            </a:endParaRPr>
          </a:p>
          <a:p>
            <a:pPr marL="0" indent="0">
              <a:buNone/>
            </a:pPr>
            <a:r>
              <a:rPr lang="en-US" sz="2600" b="1" dirty="0" smtClean="0">
                <a:solidFill>
                  <a:schemeClr val="bg1"/>
                </a:solidFill>
                <a:latin typeface="+mj-lt"/>
                <a:cs typeface="Lucida Console"/>
              </a:rPr>
              <a:t>UBC Law @ Allard Hall</a:t>
            </a:r>
          </a:p>
          <a:p>
            <a:endParaRPr lang="en-US" dirty="0">
              <a:solidFill>
                <a:srgbClr val="FFFF00"/>
              </a:solidFill>
              <a:latin typeface="Lucida Console"/>
              <a:cs typeface="Lucida Console"/>
            </a:endParaRPr>
          </a:p>
          <a:p>
            <a:endParaRPr lang="en-US" dirty="0">
              <a:solidFill>
                <a:srgbClr val="FFFF00"/>
              </a:solidFill>
              <a:latin typeface="Lucida Console"/>
              <a:cs typeface="Lucida Console"/>
            </a:endParaRPr>
          </a:p>
          <a:p>
            <a:pPr marL="0" indent="0">
              <a:buNone/>
            </a:pPr>
            <a:endParaRPr lang="en-US" dirty="0">
              <a:solidFill>
                <a:srgbClr val="FFFF00"/>
              </a:solidFill>
              <a:latin typeface="Lucida Console"/>
              <a:cs typeface="Lucida Console"/>
            </a:endParaRPr>
          </a:p>
          <a:p>
            <a:pPr marL="0" indent="0">
              <a:buNone/>
            </a:pPr>
            <a:endParaRPr lang="en-US" dirty="0">
              <a:solidFill>
                <a:srgbClr val="FFFF00"/>
              </a:solidFill>
              <a:latin typeface="Lucida Console"/>
              <a:cs typeface="Lucida Console"/>
            </a:endParaRPr>
          </a:p>
          <a:p>
            <a:pPr marL="0" indent="0">
              <a:buNone/>
            </a:pPr>
            <a:endParaRPr lang="en-US" sz="1600" dirty="0" smtClean="0">
              <a:solidFill>
                <a:srgbClr val="FFFF00"/>
              </a:solidFill>
              <a:latin typeface="Lucida Console"/>
              <a:cs typeface="Lucida Console"/>
            </a:endParaRPr>
          </a:p>
          <a:p>
            <a:pPr marL="0" indent="0">
              <a:buNone/>
            </a:pPr>
            <a:r>
              <a:rPr lang="en-US" sz="1600" b="1" dirty="0" smtClean="0">
                <a:solidFill>
                  <a:srgbClr val="FFFFFF"/>
                </a:solidFill>
                <a:latin typeface="Lucida Console"/>
                <a:cs typeface="Lucida Console"/>
              </a:rPr>
              <a:t>Jon </a:t>
            </a:r>
            <a:r>
              <a:rPr lang="en-US" sz="1600" b="1" dirty="0">
                <a:solidFill>
                  <a:srgbClr val="FFFFFF"/>
                </a:solidFill>
                <a:latin typeface="Lucida Console"/>
                <a:cs typeface="Lucida Console"/>
              </a:rPr>
              <a:t>Festinger Q.C.</a:t>
            </a:r>
          </a:p>
          <a:p>
            <a:pPr marL="0" indent="0">
              <a:buNone/>
            </a:pPr>
            <a:r>
              <a:rPr lang="en-US" sz="1600" b="1" dirty="0">
                <a:solidFill>
                  <a:srgbClr val="FFFFFF"/>
                </a:solidFill>
                <a:latin typeface="Lucida Console"/>
                <a:cs typeface="Lucida Console"/>
              </a:rPr>
              <a:t>Centre for Digital Media</a:t>
            </a:r>
          </a:p>
          <a:p>
            <a:pPr marL="0" indent="0">
              <a:buNone/>
            </a:pPr>
            <a:r>
              <a:rPr lang="en-US" sz="1600" b="1" dirty="0">
                <a:solidFill>
                  <a:srgbClr val="FFFFFF"/>
                </a:solidFill>
                <a:latin typeface="Lucida Console"/>
                <a:cs typeface="Lucida Console"/>
              </a:rPr>
              <a:t>Festinger Law &amp; Strategy </a:t>
            </a:r>
          </a:p>
          <a:p>
            <a:pPr marL="0" indent="0">
              <a:buNone/>
            </a:pPr>
            <a:r>
              <a:rPr lang="en-US" sz="1600" b="1" dirty="0" smtClean="0">
                <a:solidFill>
                  <a:srgbClr val="FFFF00"/>
                </a:solidFill>
                <a:latin typeface="Lucida Console"/>
                <a:cs typeface="Lucida Console"/>
                <a:hlinkClick r:id="rId5"/>
              </a:rPr>
              <a:t>http://videogame.law.ubc.ca</a:t>
            </a:r>
            <a:endParaRPr lang="en-US" sz="1600" b="1" dirty="0" smtClean="0">
              <a:solidFill>
                <a:srgbClr val="FFFF00"/>
              </a:solidFill>
              <a:latin typeface="Lucida Console"/>
              <a:cs typeface="Lucida Console"/>
            </a:endParaRPr>
          </a:p>
          <a:p>
            <a:pPr marL="0" indent="0">
              <a:buNone/>
            </a:pPr>
            <a:r>
              <a:rPr lang="en-US" sz="1600" b="1" dirty="0" smtClean="0">
                <a:solidFill>
                  <a:srgbClr val="FFFFFF"/>
                </a:solidFill>
                <a:latin typeface="Lucida Console"/>
                <a:cs typeface="Lucida Console"/>
              </a:rPr>
              <a:t>@</a:t>
            </a:r>
            <a:r>
              <a:rPr lang="en-US" sz="1600" b="1" dirty="0" err="1">
                <a:solidFill>
                  <a:srgbClr val="FFFFFF"/>
                </a:solidFill>
                <a:latin typeface="Lucida Console"/>
                <a:cs typeface="Lucida Console"/>
              </a:rPr>
              <a:t>gamebizlaw</a:t>
            </a:r>
            <a:endParaRPr lang="en-US" sz="1600" b="1" dirty="0">
              <a:solidFill>
                <a:srgbClr val="FFFFFF"/>
              </a:solidFill>
              <a:latin typeface="Lucida Console"/>
              <a:cs typeface="Lucida Console"/>
            </a:endParaRPr>
          </a:p>
          <a:p>
            <a:pPr marL="0" indent="0">
              <a:buNone/>
            </a:pPr>
            <a:r>
              <a:rPr lang="en-US" sz="1600" b="1" dirty="0">
                <a:solidFill>
                  <a:srgbClr val="FFFF00"/>
                </a:solidFill>
                <a:latin typeface="Lucida Console"/>
                <a:cs typeface="Lucida Console"/>
                <a:hlinkClick r:id="rId6"/>
              </a:rPr>
              <a:t>jon_festinger@thecdm.ca</a:t>
            </a:r>
            <a:endParaRPr lang="en-US" sz="1600" b="1" dirty="0">
              <a:solidFill>
                <a:srgbClr val="FFFF00"/>
              </a:solidFill>
              <a:latin typeface="Lucida Console"/>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5" name="Content Placeholder 3" descr="JF.png"/>
          <p:cNvPicPr>
            <a:picLocks noChangeAspect="1"/>
          </p:cNvPicPr>
          <p:nvPr/>
        </p:nvPicPr>
        <p:blipFill rotWithShape="1">
          <a:blip r:embed="rId7" cstate="print">
            <a:extLst>
              <a:ext uri="{28A0092B-C50C-407E-A947-70E740481C1C}">
                <a14:useLocalDpi xmlns:a14="http://schemas.microsoft.com/office/drawing/2010/main"/>
              </a:ext>
            </a:extLst>
          </a:blip>
          <a:srcRect l="20968" t="29807" r="941" b="27147"/>
          <a:stretch/>
        </p:blipFill>
        <p:spPr>
          <a:xfrm>
            <a:off x="5822429" y="3934346"/>
            <a:ext cx="2384718" cy="1858747"/>
          </a:xfrm>
          <a:prstGeom prst="rect">
            <a:avLst/>
          </a:prstGeom>
        </p:spPr>
      </p:pic>
    </p:spTree>
    <p:extLst>
      <p:ext uri="{BB962C8B-B14F-4D97-AF65-F5344CB8AC3E}">
        <p14:creationId xmlns:p14="http://schemas.microsoft.com/office/powerpoint/2010/main" val="28327177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878"/>
            <a:ext cx="9144000" cy="1131431"/>
          </a:xfrm>
        </p:spPr>
        <p:txBody>
          <a:bodyPr>
            <a:noAutofit/>
          </a:bodyPr>
          <a:lstStyle/>
          <a:p>
            <a:pPr algn="ctr"/>
            <a:r>
              <a:rPr lang="en-US" b="1" dirty="0" smtClean="0">
                <a:solidFill>
                  <a:srgbClr val="FFFF00"/>
                </a:solidFill>
                <a:latin typeface="+mn-lt"/>
                <a:cs typeface="Times New Roman"/>
              </a:rPr>
              <a:t>Technology</a:t>
            </a:r>
            <a:r>
              <a:rPr lang="en-US" sz="4400" b="1" dirty="0" smtClean="0">
                <a:solidFill>
                  <a:srgbClr val="FFFF00"/>
                </a:solidFill>
                <a:latin typeface="+mn-lt"/>
                <a:cs typeface="Times New Roman"/>
              </a:rPr>
              <a:t> /Justice (Parallels)?</a:t>
            </a:r>
            <a:endParaRPr lang="en-US" sz="4400" dirty="0">
              <a:solidFill>
                <a:srgbClr val="FFFF00"/>
              </a:solidFill>
              <a:latin typeface="+mn-lt"/>
            </a:endParaRPr>
          </a:p>
        </p:txBody>
      </p:sp>
      <p:sp>
        <p:nvSpPr>
          <p:cNvPr id="4" name="Content Placeholder 3"/>
          <p:cNvSpPr>
            <a:spLocks noGrp="1"/>
          </p:cNvSpPr>
          <p:nvPr>
            <p:ph sz="half" idx="1"/>
          </p:nvPr>
        </p:nvSpPr>
        <p:spPr>
          <a:xfrm>
            <a:off x="400833" y="1258658"/>
            <a:ext cx="8743167" cy="4764919"/>
          </a:xfrm>
        </p:spPr>
        <p:txBody>
          <a:bodyPr>
            <a:normAutofit/>
          </a:bodyPr>
          <a:lstStyle/>
          <a:p>
            <a:pPr marL="0" indent="0">
              <a:lnSpc>
                <a:spcPct val="100000"/>
              </a:lnSpc>
              <a:buNone/>
            </a:pPr>
            <a:r>
              <a:rPr lang="en-US" sz="3000" dirty="0">
                <a:solidFill>
                  <a:schemeClr val="bg1">
                    <a:lumMod val="95000"/>
                  </a:schemeClr>
                </a:solidFill>
                <a:latin typeface="+mn-lt"/>
              </a:rPr>
              <a:t> </a:t>
            </a:r>
            <a:r>
              <a:rPr lang="en-US" sz="3000" dirty="0" smtClean="0">
                <a:solidFill>
                  <a:schemeClr val="bg1">
                    <a:lumMod val="95000"/>
                  </a:schemeClr>
                </a:solidFill>
                <a:latin typeface="+mn-lt"/>
              </a:rPr>
              <a:t>     </a:t>
            </a:r>
            <a:r>
              <a:rPr lang="en-US" sz="3000" dirty="0">
                <a:solidFill>
                  <a:schemeClr val="bg1">
                    <a:lumMod val="95000"/>
                  </a:schemeClr>
                </a:solidFill>
                <a:latin typeface="+mn-lt"/>
              </a:rPr>
              <a:t> </a:t>
            </a:r>
            <a:r>
              <a:rPr lang="en-US" sz="3000" b="1" dirty="0" smtClean="0">
                <a:solidFill>
                  <a:srgbClr val="FFFF00"/>
                </a:solidFill>
                <a:latin typeface="+mn-lt"/>
                <a:cs typeface="P22 Typewriter"/>
              </a:rPr>
              <a:t>Before Justice was Revenge</a:t>
            </a:r>
          </a:p>
          <a:p>
            <a:pPr marL="0" indent="0">
              <a:lnSpc>
                <a:spcPct val="100000"/>
              </a:lnSpc>
              <a:buNone/>
            </a:pPr>
            <a:r>
              <a:rPr lang="en-US" sz="3000" dirty="0" smtClean="0">
                <a:solidFill>
                  <a:schemeClr val="bg1">
                    <a:lumMod val="95000"/>
                  </a:schemeClr>
                </a:solidFill>
                <a:latin typeface="+mn-lt"/>
                <a:cs typeface="Lucida Console"/>
              </a:rPr>
              <a:t>1. Pre-literate  </a:t>
            </a:r>
            <a:r>
              <a:rPr lang="en-US" sz="3000" dirty="0" smtClean="0">
                <a:solidFill>
                  <a:srgbClr val="FFFF00"/>
                </a:solidFill>
                <a:latin typeface="+mn-lt"/>
                <a:cs typeface="Lucida Console"/>
              </a:rPr>
              <a:t>=&gt;</a:t>
            </a:r>
            <a:r>
              <a:rPr lang="en-US" sz="3000" dirty="0" smtClean="0">
                <a:solidFill>
                  <a:schemeClr val="bg1">
                    <a:lumMod val="95000"/>
                  </a:schemeClr>
                </a:solidFill>
                <a:latin typeface="+mn-lt"/>
                <a:cs typeface="Lucida Console"/>
              </a:rPr>
              <a:t>  </a:t>
            </a:r>
            <a:r>
              <a:rPr lang="en-US" sz="3000" dirty="0" smtClean="0">
                <a:solidFill>
                  <a:srgbClr val="BFBFBF"/>
                </a:solidFill>
                <a:latin typeface="+mn-lt"/>
                <a:cs typeface="Lucida Console"/>
              </a:rPr>
              <a:t>Justice as Retribution  </a:t>
            </a:r>
          </a:p>
          <a:p>
            <a:pPr marL="0" indent="0">
              <a:lnSpc>
                <a:spcPct val="100000"/>
              </a:lnSpc>
              <a:buNone/>
            </a:pPr>
            <a:r>
              <a:rPr lang="en-US" sz="3000" dirty="0" smtClean="0">
                <a:solidFill>
                  <a:schemeClr val="bg2">
                    <a:lumMod val="50000"/>
                  </a:schemeClr>
                </a:solidFill>
                <a:latin typeface="+mn-lt"/>
                <a:cs typeface="Lucida Console"/>
              </a:rPr>
              <a:t>2. </a:t>
            </a:r>
            <a:r>
              <a:rPr lang="en-US" sz="3000" dirty="0">
                <a:solidFill>
                  <a:schemeClr val="bg2">
                    <a:lumMod val="90000"/>
                  </a:schemeClr>
                </a:solidFill>
                <a:latin typeface="+mn-lt"/>
                <a:cs typeface="Lucida Console"/>
              </a:rPr>
              <a:t>Writing </a:t>
            </a:r>
            <a:r>
              <a:rPr lang="en-US" sz="3000" dirty="0" smtClean="0">
                <a:solidFill>
                  <a:schemeClr val="bg2">
                    <a:lumMod val="90000"/>
                  </a:schemeClr>
                </a:solidFill>
                <a:latin typeface="+mn-lt"/>
                <a:cs typeface="Lucida Console"/>
              </a:rPr>
              <a:t>Instruments </a:t>
            </a:r>
            <a:r>
              <a:rPr lang="en-US" sz="3000" dirty="0" smtClean="0">
                <a:solidFill>
                  <a:srgbClr val="FFFF00"/>
                </a:solidFill>
                <a:latin typeface="+mn-lt"/>
                <a:cs typeface="Lucida Console"/>
              </a:rPr>
              <a:t>=&gt;</a:t>
            </a:r>
            <a:r>
              <a:rPr lang="en-US" sz="3000" dirty="0" smtClean="0">
                <a:solidFill>
                  <a:schemeClr val="bg2">
                    <a:lumMod val="50000"/>
                  </a:schemeClr>
                </a:solidFill>
                <a:latin typeface="+mn-lt"/>
                <a:cs typeface="Lucida Console"/>
              </a:rPr>
              <a:t>Justice as Compensation</a:t>
            </a:r>
            <a:r>
              <a:rPr lang="en-US" sz="3000" dirty="0" smtClean="0">
                <a:solidFill>
                  <a:schemeClr val="bg1">
                    <a:lumMod val="75000"/>
                  </a:schemeClr>
                </a:solidFill>
                <a:latin typeface="+mn-lt"/>
                <a:cs typeface="Lucida Console"/>
              </a:rPr>
              <a:t> </a:t>
            </a:r>
            <a:r>
              <a:rPr lang="en-US" sz="3000" dirty="0" smtClean="0">
                <a:solidFill>
                  <a:schemeClr val="tx1">
                    <a:lumMod val="65000"/>
                    <a:lumOff val="35000"/>
                  </a:schemeClr>
                </a:solidFill>
                <a:latin typeface="+mn-lt"/>
                <a:cs typeface="Lucida Console"/>
              </a:rPr>
              <a:t>  </a:t>
            </a:r>
          </a:p>
          <a:p>
            <a:pPr marL="0" indent="0">
              <a:lnSpc>
                <a:spcPct val="100000"/>
              </a:lnSpc>
              <a:buNone/>
            </a:pPr>
            <a:r>
              <a:rPr lang="en-US" sz="3000" dirty="0" smtClean="0">
                <a:solidFill>
                  <a:srgbClr val="558ED5"/>
                </a:solidFill>
                <a:latin typeface="+mn-lt"/>
                <a:cs typeface="Lucida Console"/>
              </a:rPr>
              <a:t>3. </a:t>
            </a:r>
            <a:r>
              <a:rPr lang="en-US" sz="3000" dirty="0">
                <a:solidFill>
                  <a:schemeClr val="tx2">
                    <a:lumMod val="20000"/>
                    <a:lumOff val="80000"/>
                  </a:schemeClr>
                </a:solidFill>
                <a:latin typeface="+mn-lt"/>
                <a:cs typeface="Lucida Console"/>
              </a:rPr>
              <a:t>Printing </a:t>
            </a:r>
            <a:r>
              <a:rPr lang="en-US" sz="3000" dirty="0" smtClean="0">
                <a:solidFill>
                  <a:schemeClr val="tx2">
                    <a:lumMod val="20000"/>
                    <a:lumOff val="80000"/>
                  </a:schemeClr>
                </a:solidFill>
                <a:latin typeface="+mn-lt"/>
                <a:cs typeface="Lucida Console"/>
              </a:rPr>
              <a:t>Press    </a:t>
            </a:r>
            <a:r>
              <a:rPr lang="en-US" sz="3000" dirty="0" smtClean="0">
                <a:solidFill>
                  <a:srgbClr val="FFFF00"/>
                </a:solidFill>
                <a:latin typeface="+mn-lt"/>
                <a:cs typeface="Lucida Console"/>
              </a:rPr>
              <a:t>=&gt;   </a:t>
            </a:r>
            <a:r>
              <a:rPr lang="en-US" sz="3000" dirty="0" smtClean="0">
                <a:solidFill>
                  <a:srgbClr val="558ED5"/>
                </a:solidFill>
                <a:latin typeface="+mn-lt"/>
                <a:cs typeface="Lucida Console"/>
              </a:rPr>
              <a:t>Jus</a:t>
            </a:r>
            <a:r>
              <a:rPr lang="en-US" sz="3000" dirty="0" smtClean="0">
                <a:solidFill>
                  <a:schemeClr val="tx2">
                    <a:lumMod val="60000"/>
                    <a:lumOff val="40000"/>
                  </a:schemeClr>
                </a:solidFill>
                <a:latin typeface="+mn-lt"/>
                <a:cs typeface="Lucida Console"/>
              </a:rPr>
              <a:t>tice as</a:t>
            </a:r>
            <a:r>
              <a:rPr lang="en-US" sz="3000" dirty="0">
                <a:solidFill>
                  <a:schemeClr val="tx2">
                    <a:lumMod val="60000"/>
                    <a:lumOff val="40000"/>
                  </a:schemeClr>
                </a:solidFill>
                <a:latin typeface="+mn-lt"/>
                <a:cs typeface="Lucida Console"/>
              </a:rPr>
              <a:t> </a:t>
            </a:r>
            <a:r>
              <a:rPr lang="en-US" sz="3000" dirty="0" smtClean="0">
                <a:solidFill>
                  <a:schemeClr val="tx2">
                    <a:lumMod val="60000"/>
                    <a:lumOff val="40000"/>
                  </a:schemeClr>
                </a:solidFill>
                <a:latin typeface="+mn-lt"/>
                <a:cs typeface="Lucida Console"/>
              </a:rPr>
              <a:t>Rights</a:t>
            </a:r>
            <a:endParaRPr lang="en-US" sz="3000" dirty="0" smtClean="0">
              <a:solidFill>
                <a:schemeClr val="bg2">
                  <a:lumMod val="50000"/>
                </a:schemeClr>
              </a:solidFill>
              <a:latin typeface="+mn-lt"/>
              <a:cs typeface="Lucida Console"/>
            </a:endParaRPr>
          </a:p>
          <a:p>
            <a:pPr marL="0" indent="0">
              <a:lnSpc>
                <a:spcPct val="100000"/>
              </a:lnSpc>
              <a:buNone/>
            </a:pPr>
            <a:r>
              <a:rPr lang="en-US" sz="3000" dirty="0" smtClean="0">
                <a:solidFill>
                  <a:srgbClr val="D99694"/>
                </a:solidFill>
                <a:latin typeface="+mn-lt"/>
                <a:cs typeface="Lucida Console"/>
              </a:rPr>
              <a:t>4. </a:t>
            </a:r>
            <a:r>
              <a:rPr lang="en-US" sz="3000" dirty="0" smtClean="0">
                <a:solidFill>
                  <a:schemeClr val="accent2">
                    <a:lumMod val="20000"/>
                    <a:lumOff val="80000"/>
                  </a:schemeClr>
                </a:solidFill>
                <a:latin typeface="+mn-lt"/>
                <a:cs typeface="Lucida Console"/>
              </a:rPr>
              <a:t>Mass Media      </a:t>
            </a:r>
            <a:r>
              <a:rPr lang="en-US" sz="3000" dirty="0" smtClean="0">
                <a:solidFill>
                  <a:srgbClr val="FFFF00"/>
                </a:solidFill>
                <a:latin typeface="+mn-lt"/>
                <a:cs typeface="Lucida Console"/>
              </a:rPr>
              <a:t>=&gt;      </a:t>
            </a:r>
            <a:r>
              <a:rPr lang="en-US" sz="3000" dirty="0" smtClean="0">
                <a:solidFill>
                  <a:schemeClr val="accent2">
                    <a:lumMod val="60000"/>
                    <a:lumOff val="40000"/>
                  </a:schemeClr>
                </a:solidFill>
                <a:latin typeface="+mn-lt"/>
                <a:cs typeface="Lucida Console"/>
              </a:rPr>
              <a:t>Justice as Truth</a:t>
            </a:r>
          </a:p>
          <a:p>
            <a:pPr marL="0" indent="0">
              <a:lnSpc>
                <a:spcPct val="100000"/>
              </a:lnSpc>
              <a:buNone/>
            </a:pPr>
            <a:r>
              <a:rPr lang="en-US" sz="3000" dirty="0" smtClean="0">
                <a:solidFill>
                  <a:schemeClr val="accent3">
                    <a:lumMod val="60000"/>
                    <a:lumOff val="40000"/>
                  </a:schemeClr>
                </a:solidFill>
                <a:latin typeface="+mn-lt"/>
                <a:cs typeface="Lucida Console"/>
              </a:rPr>
              <a:t>5. </a:t>
            </a:r>
            <a:r>
              <a:rPr lang="en-US" sz="3000" dirty="0" smtClean="0">
                <a:solidFill>
                  <a:schemeClr val="accent3">
                    <a:lumMod val="20000"/>
                    <a:lumOff val="80000"/>
                  </a:schemeClr>
                </a:solidFill>
                <a:latin typeface="+mn-lt"/>
                <a:cs typeface="Lucida Console"/>
              </a:rPr>
              <a:t>Digital </a:t>
            </a:r>
            <a:r>
              <a:rPr lang="en-US" sz="3000" dirty="0" smtClean="0">
                <a:solidFill>
                  <a:schemeClr val="accent2">
                    <a:lumMod val="20000"/>
                    <a:lumOff val="80000"/>
                  </a:schemeClr>
                </a:solidFill>
                <a:latin typeface="+mn-lt"/>
                <a:cs typeface="Lucida Console"/>
              </a:rPr>
              <a:t>    </a:t>
            </a:r>
            <a:r>
              <a:rPr lang="en-US" sz="3000" dirty="0" smtClean="0">
                <a:solidFill>
                  <a:srgbClr val="FFFF00"/>
                </a:solidFill>
                <a:latin typeface="+mn-lt"/>
                <a:cs typeface="Lucida Console"/>
              </a:rPr>
              <a:t>=&gt;     </a:t>
            </a:r>
            <a:r>
              <a:rPr lang="en-US" sz="3000" dirty="0" smtClean="0">
                <a:solidFill>
                  <a:srgbClr val="C3D69B"/>
                </a:solidFill>
                <a:latin typeface="+mn-lt"/>
                <a:cs typeface="Lucida Console"/>
              </a:rPr>
              <a:t>Justice as Resolution</a:t>
            </a:r>
          </a:p>
          <a:p>
            <a:pPr marL="0" indent="0">
              <a:lnSpc>
                <a:spcPct val="100000"/>
              </a:lnSpc>
              <a:buNone/>
            </a:pPr>
            <a:r>
              <a:rPr lang="en-US" sz="3000" dirty="0" smtClean="0">
                <a:solidFill>
                  <a:srgbClr val="8064A2"/>
                </a:solidFill>
                <a:latin typeface="+mn-lt"/>
                <a:cs typeface="Lucida Console"/>
              </a:rPr>
              <a:t>6. </a:t>
            </a:r>
            <a:r>
              <a:rPr lang="en-US" sz="3000" dirty="0" smtClean="0">
                <a:solidFill>
                  <a:schemeClr val="accent4">
                    <a:lumMod val="40000"/>
                    <a:lumOff val="60000"/>
                  </a:schemeClr>
                </a:solidFill>
                <a:latin typeface="+mn-lt"/>
                <a:cs typeface="Lucida Console"/>
              </a:rPr>
              <a:t>Big Data</a:t>
            </a:r>
            <a:r>
              <a:rPr lang="en-US" sz="3000" dirty="0" smtClean="0">
                <a:solidFill>
                  <a:srgbClr val="FFFF00"/>
                </a:solidFill>
                <a:latin typeface="+mn-lt"/>
                <a:cs typeface="Lucida Console"/>
              </a:rPr>
              <a:t>=&gt;</a:t>
            </a:r>
            <a:r>
              <a:rPr lang="en-US" sz="3000" dirty="0" smtClean="0">
                <a:solidFill>
                  <a:schemeClr val="accent4"/>
                </a:solidFill>
                <a:latin typeface="+mn-lt"/>
                <a:cs typeface="Lucida Console"/>
              </a:rPr>
              <a:t>Justice as (Individual) Boundaries         </a:t>
            </a:r>
            <a:endParaRPr lang="en-US" sz="3000" dirty="0" smtClean="0">
              <a:solidFill>
                <a:srgbClr val="FF0000"/>
              </a:solidFill>
              <a:latin typeface="+mn-lt"/>
              <a:cs typeface="Lucida Console"/>
            </a:endParaRPr>
          </a:p>
          <a:p>
            <a:pPr marL="0" indent="0">
              <a:lnSpc>
                <a:spcPct val="100000"/>
              </a:lnSpc>
              <a:buNone/>
            </a:pPr>
            <a:r>
              <a:rPr lang="en-US" sz="3000" dirty="0" smtClean="0">
                <a:solidFill>
                  <a:srgbClr val="FF0000"/>
                </a:solidFill>
                <a:latin typeface="+mn-lt"/>
                <a:cs typeface="Lucida Console"/>
              </a:rPr>
              <a:t>7. Virtual reality</a:t>
            </a:r>
            <a:r>
              <a:rPr lang="en-US" sz="3000" dirty="0" smtClean="0">
                <a:solidFill>
                  <a:srgbClr val="FFFF00"/>
                </a:solidFill>
                <a:latin typeface="+mn-lt"/>
                <a:cs typeface="Lucida Console"/>
              </a:rPr>
              <a:t>      =&gt;      </a:t>
            </a:r>
            <a:r>
              <a:rPr lang="en-US" sz="3000" dirty="0" smtClean="0">
                <a:solidFill>
                  <a:srgbClr val="FF0000"/>
                </a:solidFill>
                <a:latin typeface="+mn-lt"/>
                <a:cs typeface="Lucida Console"/>
              </a:rPr>
              <a:t>Freedom of Thought</a:t>
            </a:r>
            <a:endParaRPr lang="en-US" sz="3000" b="1" dirty="0" smtClean="0">
              <a:solidFill>
                <a:srgbClr val="FF0000"/>
              </a:solidFill>
              <a:latin typeface="+mn-lt"/>
              <a:cs typeface="Lucida Console"/>
            </a:endParaRPr>
          </a:p>
          <a:p>
            <a:pPr marL="0" indent="0">
              <a:buNone/>
            </a:pPr>
            <a:endParaRPr lang="en-US" sz="3200" dirty="0">
              <a:solidFill>
                <a:schemeClr val="accent4"/>
              </a:solidFill>
              <a:latin typeface="Lucida Console" panose="020B0609040504020204" pitchFamily="49" charset="0"/>
            </a:endParaRPr>
          </a:p>
        </p:txBody>
      </p:sp>
      <p:sp>
        <p:nvSpPr>
          <p:cNvPr id="5" name="Content Placeholder 4"/>
          <p:cNvSpPr>
            <a:spLocks noGrp="1"/>
          </p:cNvSpPr>
          <p:nvPr>
            <p:ph sz="half" idx="2"/>
          </p:nvPr>
        </p:nvSpPr>
        <p:spPr>
          <a:xfrm>
            <a:off x="11525373" y="1007524"/>
            <a:ext cx="1418853" cy="1172628"/>
          </a:xfrm>
        </p:spPr>
        <p:txBody>
          <a:bodyPr>
            <a:normAutofit/>
          </a:bodyPr>
          <a:lstStyle/>
          <a:p>
            <a:pPr marL="0" indent="0">
              <a:buNone/>
            </a:pPr>
            <a:endParaRPr lang="en-US" sz="3200" dirty="0">
              <a:solidFill>
                <a:srgbClr val="008000"/>
              </a:solidFill>
            </a:endParaRPr>
          </a:p>
          <a:p>
            <a:pPr marL="0" indent="0">
              <a:buNone/>
            </a:pPr>
            <a:endParaRPr lang="en-US" dirty="0"/>
          </a:p>
        </p:txBody>
      </p:sp>
    </p:spTree>
    <p:extLst>
      <p:ext uri="{BB962C8B-B14F-4D97-AF65-F5344CB8AC3E}">
        <p14:creationId xmlns:p14="http://schemas.microsoft.com/office/powerpoint/2010/main" val="583110990"/>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9848"/>
            <a:ext cx="8229600" cy="1016000"/>
          </a:xfrm>
        </p:spPr>
        <p:txBody>
          <a:bodyPr/>
          <a:lstStyle/>
          <a:p>
            <a:r>
              <a:rPr lang="en-US" sz="4800" b="1" dirty="0" smtClean="0">
                <a:solidFill>
                  <a:srgbClr val="FFFF00"/>
                </a:solidFill>
                <a:latin typeface="+mn-lt"/>
              </a:rPr>
              <a:t>    Have a great break </a:t>
            </a:r>
            <a:r>
              <a:rPr lang="en-US" sz="4800" b="1" dirty="0" smtClean="0">
                <a:solidFill>
                  <a:srgbClr val="FF777B"/>
                </a:solidFill>
                <a:latin typeface="+mn-lt"/>
              </a:rPr>
              <a:t>!</a:t>
            </a:r>
            <a:endParaRPr lang="en-US" sz="4800" b="1" dirty="0">
              <a:solidFill>
                <a:srgbClr val="FF777B"/>
              </a:solidFill>
              <a:latin typeface="+mn-lt"/>
            </a:endParaRPr>
          </a:p>
        </p:txBody>
      </p:sp>
      <p:sp>
        <p:nvSpPr>
          <p:cNvPr id="3" name="Content Placeholder 2"/>
          <p:cNvSpPr>
            <a:spLocks noGrp="1"/>
          </p:cNvSpPr>
          <p:nvPr>
            <p:ph sz="quarter" idx="10"/>
          </p:nvPr>
        </p:nvSpPr>
        <p:spPr>
          <a:xfrm>
            <a:off x="457200" y="1055848"/>
            <a:ext cx="8229600" cy="4670286"/>
          </a:xfrm>
        </p:spPr>
        <p:txBody>
          <a:bodyPr>
            <a:normAutofit/>
          </a:bodyPr>
          <a:lstStyle/>
          <a:p>
            <a:pPr marL="0" indent="0">
              <a:buNone/>
            </a:pPr>
            <a:r>
              <a:rPr lang="en-US" sz="3600" b="1" dirty="0" smtClean="0">
                <a:solidFill>
                  <a:schemeClr val="bg1"/>
                </a:solidFill>
                <a:latin typeface="+mn-lt"/>
              </a:rPr>
              <a:t>Next time:</a:t>
            </a:r>
          </a:p>
          <a:p>
            <a:pPr marL="0" indent="0">
              <a:buNone/>
            </a:pPr>
            <a:r>
              <a:rPr lang="en-US" sz="3600" b="1" dirty="0" smtClean="0">
                <a:solidFill>
                  <a:schemeClr val="bg1"/>
                </a:solidFill>
                <a:latin typeface="+mn-lt"/>
              </a:rPr>
              <a:t>Contracting out…of reality…</a:t>
            </a:r>
            <a:endParaRPr lang="en-US" sz="3600" b="1" dirty="0">
              <a:solidFill>
                <a:schemeClr val="bg1"/>
              </a:solidFill>
              <a:latin typeface="+mn-lt"/>
            </a:endParaRPr>
          </a:p>
        </p:txBody>
      </p:sp>
      <p:pic>
        <p:nvPicPr>
          <p:cNvPr id="5" name="Picture 4" descr="150px-Faustus-tragedy.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24769" y="2258019"/>
            <a:ext cx="2731081" cy="3969171"/>
          </a:xfrm>
          <a:prstGeom prst="rect">
            <a:avLst/>
          </a:prstGeom>
        </p:spPr>
      </p:pic>
    </p:spTree>
    <p:extLst>
      <p:ext uri="{BB962C8B-B14F-4D97-AF65-F5344CB8AC3E}">
        <p14:creationId xmlns:p14="http://schemas.microsoft.com/office/powerpoint/2010/main" val="16595712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smtClean="0">
                <a:solidFill>
                  <a:srgbClr val="FFFF00"/>
                </a:solidFill>
                <a:latin typeface="+mn-lt"/>
              </a:rPr>
              <a:t>AND…</a:t>
            </a:r>
            <a:endParaRPr lang="en-US" sz="6000" b="1" dirty="0">
              <a:solidFill>
                <a:srgbClr val="FFFF00"/>
              </a:solidFill>
              <a:latin typeface="+mn-lt"/>
            </a:endParaRPr>
          </a:p>
        </p:txBody>
      </p:sp>
      <p:sp>
        <p:nvSpPr>
          <p:cNvPr id="3" name="Content Placeholder 2"/>
          <p:cNvSpPr>
            <a:spLocks noGrp="1"/>
          </p:cNvSpPr>
          <p:nvPr>
            <p:ph sz="quarter" idx="10"/>
          </p:nvPr>
        </p:nvSpPr>
        <p:spPr/>
        <p:txBody>
          <a:bodyPr>
            <a:normAutofit/>
          </a:bodyPr>
          <a:lstStyle/>
          <a:p>
            <a:pPr marL="0" indent="0">
              <a:buNone/>
            </a:pPr>
            <a:r>
              <a:rPr lang="en-US" sz="4000" dirty="0" smtClean="0">
                <a:solidFill>
                  <a:schemeClr val="bg1"/>
                </a:solidFill>
                <a:latin typeface="+mn-lt"/>
                <a:cs typeface="Lucida Console"/>
              </a:rPr>
              <a:t>Special thanks to Jennifer </a:t>
            </a:r>
          </a:p>
          <a:p>
            <a:pPr marL="0" indent="0">
              <a:buNone/>
            </a:pPr>
            <a:r>
              <a:rPr lang="en-US" sz="4000" dirty="0" smtClean="0">
                <a:solidFill>
                  <a:schemeClr val="bg1"/>
                </a:solidFill>
                <a:latin typeface="+mn-lt"/>
                <a:cs typeface="Lucida Console"/>
              </a:rPr>
              <a:t>Kelly of Fenwick West for </a:t>
            </a:r>
          </a:p>
          <a:p>
            <a:pPr marL="0" indent="0">
              <a:buNone/>
            </a:pPr>
            <a:r>
              <a:rPr lang="en-US" sz="4000" dirty="0" smtClean="0">
                <a:solidFill>
                  <a:schemeClr val="bg1"/>
                </a:solidFill>
                <a:latin typeface="+mn-lt"/>
                <a:cs typeface="Lucida Console"/>
              </a:rPr>
              <a:t>allowing me to </a:t>
            </a:r>
            <a:r>
              <a:rPr lang="en-US" sz="4000" dirty="0" smtClean="0">
                <a:solidFill>
                  <a:srgbClr val="FFFF00"/>
                </a:solidFill>
                <a:latin typeface="+mn-lt"/>
                <a:cs typeface="Lucida Console"/>
              </a:rPr>
              <a:t>“remix” </a:t>
            </a:r>
          </a:p>
          <a:p>
            <a:pPr marL="0" indent="0">
              <a:buNone/>
            </a:pPr>
            <a:r>
              <a:rPr lang="en-US" sz="4000" dirty="0" smtClean="0">
                <a:solidFill>
                  <a:schemeClr val="bg1"/>
                </a:solidFill>
                <a:latin typeface="+mn-lt"/>
                <a:cs typeface="Lucida Console"/>
              </a:rPr>
              <a:t>some of her materials…</a:t>
            </a:r>
            <a:endParaRPr lang="en-US" sz="4000" dirty="0">
              <a:solidFill>
                <a:schemeClr val="bg1"/>
              </a:solidFill>
              <a:latin typeface="+mn-lt"/>
              <a:cs typeface="Lucida Console"/>
            </a:endParaRPr>
          </a:p>
        </p:txBody>
      </p:sp>
    </p:spTree>
    <p:extLst>
      <p:ext uri="{BB962C8B-B14F-4D97-AF65-F5344CB8AC3E}">
        <p14:creationId xmlns:p14="http://schemas.microsoft.com/office/powerpoint/2010/main" val="9060682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r>
              <a:rPr lang="en-US" sz="4800" b="1" dirty="0" smtClean="0">
                <a:solidFill>
                  <a:srgbClr val="FFFF00"/>
                </a:solidFill>
                <a:latin typeface="+mn-lt"/>
                <a:cs typeface="Times New Roman"/>
              </a:rPr>
              <a:t>  Always </a:t>
            </a:r>
            <a:r>
              <a:rPr lang="en-US" sz="4800" b="1" dirty="0">
                <a:solidFill>
                  <a:srgbClr val="FFFF00"/>
                </a:solidFill>
                <a:latin typeface="+mn-lt"/>
                <a:cs typeface="Times New Roman"/>
              </a:rPr>
              <a:t>include a cat </a:t>
            </a:r>
            <a:r>
              <a:rPr lang="en-US" sz="4800" b="1" dirty="0" smtClean="0">
                <a:solidFill>
                  <a:srgbClr val="FFFF00"/>
                </a:solidFill>
                <a:latin typeface="+mn-lt"/>
                <a:cs typeface="Times New Roman"/>
              </a:rPr>
              <a:t>picture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cstate="print">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38008040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latin typeface="Arial"/>
                <a:cs typeface="Arial"/>
              </a:rPr>
              <a:t>Our Academic Partners</a:t>
            </a:r>
            <a:endParaRPr lang="en-US"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42084348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3251"/>
            <a:ext cx="8686800" cy="1385601"/>
          </a:xfrm>
        </p:spPr>
        <p:txBody>
          <a:bodyPr>
            <a:noAutofit/>
          </a:bodyPr>
          <a:lstStyle/>
          <a:p>
            <a:r>
              <a:rPr lang="en-US" b="1" dirty="0" smtClean="0">
                <a:solidFill>
                  <a:schemeClr val="bg1"/>
                </a:solidFill>
                <a:latin typeface="+mn-lt"/>
              </a:rPr>
              <a:t> Back To:</a:t>
            </a:r>
            <a:r>
              <a:rPr lang="en-US" b="1" dirty="0" smtClean="0">
                <a:solidFill>
                  <a:srgbClr val="FFFF00"/>
                </a:solidFill>
                <a:latin typeface="+mn-lt"/>
              </a:rPr>
              <a:t> Solving Copyright  </a:t>
            </a:r>
            <a:br>
              <a:rPr lang="en-US" b="1" dirty="0" smtClean="0">
                <a:solidFill>
                  <a:srgbClr val="FFFF00"/>
                </a:solidFill>
                <a:latin typeface="+mn-lt"/>
              </a:rPr>
            </a:br>
            <a:r>
              <a:rPr lang="en-US" b="1" dirty="0">
                <a:solidFill>
                  <a:srgbClr val="FFFF00"/>
                </a:solidFill>
                <a:latin typeface="+mn-lt"/>
              </a:rPr>
              <a:t> </a:t>
            </a:r>
            <a:r>
              <a:rPr lang="en-US" b="1" dirty="0" smtClean="0">
                <a:solidFill>
                  <a:srgbClr val="FFFF00"/>
                </a:solidFill>
                <a:latin typeface="+mn-lt"/>
              </a:rPr>
              <a:t>                Once &amp; For All</a:t>
            </a:r>
            <a:endParaRPr lang="en-US" b="1" dirty="0">
              <a:solidFill>
                <a:srgbClr val="FFFF00"/>
              </a:solidFill>
              <a:latin typeface="+mn-lt"/>
            </a:endParaRPr>
          </a:p>
        </p:txBody>
      </p:sp>
      <p:pic>
        <p:nvPicPr>
          <p:cNvPr id="4" name="Content Placeholder 3" descr="220px-Yeltsin_and_clinton_laughing.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3121"/>
          <a:stretch/>
        </p:blipFill>
        <p:spPr>
          <a:xfrm>
            <a:off x="1462270" y="1538852"/>
            <a:ext cx="6195409" cy="4318000"/>
          </a:xfrm>
        </p:spPr>
      </p:pic>
    </p:spTree>
    <p:extLst>
      <p:ext uri="{BB962C8B-B14F-4D97-AF65-F5344CB8AC3E}">
        <p14:creationId xmlns:p14="http://schemas.microsoft.com/office/powerpoint/2010/main" val="3594974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2166" y="-1"/>
            <a:ext cx="8741834" cy="982871"/>
          </a:xfrm>
        </p:spPr>
        <p:txBody>
          <a:bodyPr>
            <a:noAutofit/>
          </a:bodyPr>
          <a:lstStyle/>
          <a:p>
            <a:r>
              <a:rPr lang="en-US" sz="3200" b="1" dirty="0" smtClean="0">
                <a:solidFill>
                  <a:srgbClr val="FF0000"/>
                </a:solidFill>
                <a:latin typeface="P22 Typewriter"/>
                <a:cs typeface="P22 Typewriter"/>
              </a:rPr>
              <a:t>Useful Perspective: </a:t>
            </a:r>
            <a:br>
              <a:rPr lang="en-US" sz="3200" b="1" dirty="0" smtClean="0">
                <a:solidFill>
                  <a:srgbClr val="FF0000"/>
                </a:solidFill>
                <a:latin typeface="P22 Typewriter"/>
                <a:cs typeface="P22 Typewriter"/>
              </a:rPr>
            </a:br>
            <a:r>
              <a:rPr lang="en-US" sz="3200" b="1" dirty="0" smtClean="0">
                <a:solidFill>
                  <a:srgbClr val="FFFF00"/>
                </a:solidFill>
                <a:latin typeface="P22 Typewriter"/>
                <a:cs typeface="P22 Typewriter"/>
              </a:rPr>
              <a:t>Constraints Distort </a:t>
            </a:r>
            <a:r>
              <a:rPr lang="en-US" sz="3200" b="1" dirty="0" smtClean="0">
                <a:solidFill>
                  <a:schemeClr val="accent4">
                    <a:lumMod val="60000"/>
                    <a:lumOff val="40000"/>
                  </a:schemeClr>
                </a:solidFill>
                <a:latin typeface="P22 Typewriter"/>
                <a:cs typeface="P22 Typewriter"/>
              </a:rPr>
              <a:t>C</a:t>
            </a:r>
            <a:r>
              <a:rPr lang="en-US" sz="3200" b="1" dirty="0" smtClean="0">
                <a:solidFill>
                  <a:srgbClr val="FFFF00"/>
                </a:solidFill>
                <a:latin typeface="P22 Typewriter"/>
                <a:cs typeface="P22 Typewriter"/>
              </a:rPr>
              <a:t>r</a:t>
            </a:r>
            <a:r>
              <a:rPr lang="en-US" sz="3200" b="1" dirty="0" smtClean="0">
                <a:solidFill>
                  <a:schemeClr val="accent5">
                    <a:lumMod val="60000"/>
                    <a:lumOff val="40000"/>
                  </a:schemeClr>
                </a:solidFill>
                <a:latin typeface="P22 Typewriter"/>
                <a:cs typeface="P22 Typewriter"/>
              </a:rPr>
              <a:t>e</a:t>
            </a:r>
            <a:r>
              <a:rPr lang="en-US" sz="3200" b="1" dirty="0" smtClean="0">
                <a:solidFill>
                  <a:srgbClr val="CCFFCC"/>
                </a:solidFill>
                <a:latin typeface="P22 Typewriter"/>
                <a:cs typeface="P22 Typewriter"/>
              </a:rPr>
              <a:t>a</a:t>
            </a:r>
            <a:r>
              <a:rPr lang="en-US" sz="3200" b="1" dirty="0" smtClean="0">
                <a:solidFill>
                  <a:srgbClr val="3366FF"/>
                </a:solidFill>
                <a:latin typeface="P22 Typewriter"/>
                <a:cs typeface="P22 Typewriter"/>
              </a:rPr>
              <a:t>t</a:t>
            </a:r>
            <a:r>
              <a:rPr lang="en-US" sz="3200" b="1" dirty="0" smtClean="0">
                <a:solidFill>
                  <a:srgbClr val="FF6600"/>
                </a:solidFill>
                <a:latin typeface="P22 Typewriter"/>
                <a:cs typeface="P22 Typewriter"/>
              </a:rPr>
              <a:t>i</a:t>
            </a:r>
            <a:r>
              <a:rPr lang="en-US" sz="3200" b="1" dirty="0" smtClean="0">
                <a:solidFill>
                  <a:srgbClr val="FF0000"/>
                </a:solidFill>
                <a:latin typeface="P22 Typewriter"/>
                <a:cs typeface="P22 Typewriter"/>
              </a:rPr>
              <a:t>v</a:t>
            </a:r>
            <a:r>
              <a:rPr lang="en-US" sz="3200" b="1" dirty="0" smtClean="0">
                <a:solidFill>
                  <a:schemeClr val="bg2">
                    <a:lumMod val="75000"/>
                  </a:schemeClr>
                </a:solidFill>
                <a:latin typeface="P22 Typewriter"/>
                <a:cs typeface="P22 Typewriter"/>
              </a:rPr>
              <a:t>i</a:t>
            </a:r>
            <a:r>
              <a:rPr lang="en-US" sz="3200" b="1" dirty="0" smtClean="0">
                <a:solidFill>
                  <a:schemeClr val="bg1">
                    <a:lumMod val="75000"/>
                  </a:schemeClr>
                </a:solidFill>
                <a:latin typeface="P22 Typewriter"/>
                <a:cs typeface="P22 Typewriter"/>
              </a:rPr>
              <a:t>t</a:t>
            </a:r>
            <a:r>
              <a:rPr lang="en-US" sz="3200" b="1" dirty="0" smtClean="0">
                <a:solidFill>
                  <a:schemeClr val="accent2">
                    <a:lumMod val="60000"/>
                    <a:lumOff val="40000"/>
                  </a:schemeClr>
                </a:solidFill>
                <a:latin typeface="P22 Typewriter"/>
                <a:cs typeface="P22 Typewriter"/>
              </a:rPr>
              <a:t>y</a:t>
            </a:r>
            <a:endParaRPr lang="en-US" sz="3200" b="1" dirty="0">
              <a:solidFill>
                <a:schemeClr val="accent2">
                  <a:lumMod val="60000"/>
                  <a:lumOff val="40000"/>
                </a:schemeClr>
              </a:solidFill>
              <a:latin typeface="P22 Typewriter"/>
              <a:cs typeface="P22 Typewriter"/>
            </a:endParaRPr>
          </a:p>
        </p:txBody>
      </p:sp>
      <p:sp>
        <p:nvSpPr>
          <p:cNvPr id="3" name="Content Placeholder 2"/>
          <p:cNvSpPr>
            <a:spLocks noGrp="1"/>
          </p:cNvSpPr>
          <p:nvPr>
            <p:ph sz="quarter" idx="10"/>
          </p:nvPr>
        </p:nvSpPr>
        <p:spPr>
          <a:xfrm>
            <a:off x="402166" y="982870"/>
            <a:ext cx="8741833" cy="5168347"/>
          </a:xfrm>
        </p:spPr>
        <p:txBody>
          <a:bodyPr>
            <a:normAutofit fontScale="92500" lnSpcReduction="10000"/>
          </a:bodyPr>
          <a:lstStyle/>
          <a:p>
            <a:pPr marL="0" indent="0">
              <a:buNone/>
            </a:pPr>
            <a:r>
              <a:rPr lang="en-US" dirty="0" smtClean="0">
                <a:solidFill>
                  <a:srgbClr val="FFFFFF"/>
                </a:solidFill>
                <a:latin typeface="+mn-lt"/>
                <a:cs typeface="Lucida Console"/>
              </a:rPr>
              <a:t>10. Internet Governance &amp; Surveillance (International Law)</a:t>
            </a:r>
            <a:endParaRPr lang="en-US" dirty="0">
              <a:solidFill>
                <a:srgbClr val="FFFFFF"/>
              </a:solidFill>
              <a:latin typeface="+mn-lt"/>
              <a:cs typeface="Lucida Console"/>
            </a:endParaRPr>
          </a:p>
          <a:p>
            <a:pPr marL="0" indent="0">
              <a:buNone/>
            </a:pPr>
            <a:r>
              <a:rPr lang="en-US" dirty="0" smtClean="0">
                <a:solidFill>
                  <a:srgbClr val="FFFFFF"/>
                </a:solidFill>
                <a:latin typeface="+mn-lt"/>
                <a:cs typeface="Lucida Console"/>
              </a:rPr>
              <a:t>9. Taxation/Currency/Gambling/</a:t>
            </a:r>
            <a:r>
              <a:rPr lang="en-US" dirty="0" smtClean="0">
                <a:solidFill>
                  <a:srgbClr val="FFFFFF"/>
                </a:solidFill>
                <a:cs typeface="Lucida Console"/>
              </a:rPr>
              <a:t>Criminal/Obscenity </a:t>
            </a:r>
          </a:p>
          <a:p>
            <a:pPr marL="0" indent="0">
              <a:buNone/>
            </a:pPr>
            <a:r>
              <a:rPr lang="en-US" dirty="0">
                <a:solidFill>
                  <a:srgbClr val="FFFFFF"/>
                </a:solidFill>
                <a:cs typeface="Lucida Console"/>
              </a:rPr>
              <a:t> </a:t>
            </a:r>
            <a:r>
              <a:rPr lang="en-US" dirty="0" smtClean="0">
                <a:solidFill>
                  <a:srgbClr val="FFFFFF"/>
                </a:solidFill>
                <a:cs typeface="Lucida Console"/>
              </a:rPr>
              <a:t>  (Criminal &amp; Quasi Criminal)</a:t>
            </a:r>
            <a:endParaRPr lang="en-US" dirty="0">
              <a:solidFill>
                <a:srgbClr val="FFFFFF"/>
              </a:solidFill>
              <a:latin typeface="+mn-lt"/>
              <a:cs typeface="Lucida Console"/>
            </a:endParaRPr>
          </a:p>
          <a:p>
            <a:pPr marL="0" indent="0">
              <a:buNone/>
            </a:pPr>
            <a:r>
              <a:rPr lang="en-US" dirty="0" smtClean="0">
                <a:solidFill>
                  <a:srgbClr val="FFFFFF"/>
                </a:solidFill>
                <a:latin typeface="+mn-lt"/>
                <a:cs typeface="Lucida Console"/>
              </a:rPr>
              <a:t>8</a:t>
            </a:r>
            <a:r>
              <a:rPr lang="en-US" dirty="0">
                <a:solidFill>
                  <a:srgbClr val="FFFFFF"/>
                </a:solidFill>
                <a:latin typeface="+mn-lt"/>
                <a:cs typeface="Lucida Console"/>
              </a:rPr>
              <a:t>. Misleading promises/advertising, physical or </a:t>
            </a:r>
            <a:r>
              <a:rPr lang="en-US" dirty="0" smtClean="0">
                <a:solidFill>
                  <a:srgbClr val="FFFFFF"/>
                </a:solidFill>
                <a:latin typeface="+mn-lt"/>
                <a:cs typeface="Lucida Console"/>
              </a:rPr>
              <a:t> </a:t>
            </a:r>
          </a:p>
          <a:p>
            <a:pPr marL="0" indent="0">
              <a:buNone/>
            </a:pPr>
            <a:r>
              <a:rPr lang="en-US" dirty="0">
                <a:solidFill>
                  <a:srgbClr val="FFFFFF"/>
                </a:solidFill>
                <a:latin typeface="+mn-lt"/>
                <a:cs typeface="Lucida Console"/>
              </a:rPr>
              <a:t> </a:t>
            </a:r>
            <a:r>
              <a:rPr lang="en-US" dirty="0" smtClean="0">
                <a:solidFill>
                  <a:srgbClr val="FFFFFF"/>
                </a:solidFill>
                <a:latin typeface="+mn-lt"/>
                <a:cs typeface="Lucida Console"/>
              </a:rPr>
              <a:t>  psychological harm, unfair competition/anti-trust  </a:t>
            </a:r>
          </a:p>
          <a:p>
            <a:pPr marL="0" indent="0">
              <a:buNone/>
            </a:pPr>
            <a:r>
              <a:rPr lang="en-US" dirty="0">
                <a:solidFill>
                  <a:srgbClr val="FFFFFF"/>
                </a:solidFill>
                <a:latin typeface="+mn-lt"/>
                <a:cs typeface="Lucida Console"/>
              </a:rPr>
              <a:t> </a:t>
            </a:r>
            <a:r>
              <a:rPr lang="en-US" dirty="0" smtClean="0">
                <a:solidFill>
                  <a:srgbClr val="FFFFFF"/>
                </a:solidFill>
                <a:latin typeface="+mn-lt"/>
                <a:cs typeface="Lucida Console"/>
              </a:rPr>
              <a:t>  (</a:t>
            </a:r>
            <a:r>
              <a:rPr lang="en-US" dirty="0">
                <a:solidFill>
                  <a:srgbClr val="FFFFFF"/>
                </a:solidFill>
                <a:latin typeface="+mn-lt"/>
                <a:cs typeface="Lucida Console"/>
              </a:rPr>
              <a:t>consumer protection</a:t>
            </a:r>
            <a:r>
              <a:rPr lang="en-US" dirty="0" smtClean="0">
                <a:solidFill>
                  <a:srgbClr val="FFFFFF"/>
                </a:solidFill>
                <a:latin typeface="+mn-lt"/>
                <a:cs typeface="Lucida Console"/>
              </a:rPr>
              <a:t>)</a:t>
            </a:r>
          </a:p>
          <a:p>
            <a:pPr marL="0" indent="0">
              <a:buNone/>
            </a:pPr>
            <a:r>
              <a:rPr lang="en-US" dirty="0">
                <a:solidFill>
                  <a:srgbClr val="FFFFFF"/>
                </a:solidFill>
                <a:latin typeface="+mn-lt"/>
                <a:cs typeface="Lucida Console"/>
              </a:rPr>
              <a:t>7</a:t>
            </a:r>
            <a:r>
              <a:rPr lang="en-US" dirty="0" smtClean="0">
                <a:solidFill>
                  <a:srgbClr val="FFFFFF"/>
                </a:solidFill>
                <a:latin typeface="+mn-lt"/>
                <a:cs typeface="Lucida Console"/>
              </a:rPr>
              <a:t>. </a:t>
            </a:r>
            <a:r>
              <a:rPr lang="en-US" dirty="0">
                <a:solidFill>
                  <a:schemeClr val="bg1"/>
                </a:solidFill>
                <a:latin typeface="+mn-lt"/>
                <a:cs typeface="Lucida Console"/>
              </a:rPr>
              <a:t>Industry self regulation (delegated authority) </a:t>
            </a:r>
            <a:r>
              <a:rPr lang="en-US" dirty="0" smtClean="0">
                <a:solidFill>
                  <a:schemeClr val="bg1"/>
                </a:solidFill>
                <a:latin typeface="+mn-lt"/>
                <a:cs typeface="Lucida Console"/>
              </a:rPr>
              <a:t>&amp;</a:t>
            </a:r>
            <a:r>
              <a:rPr lang="en-US" dirty="0">
                <a:solidFill>
                  <a:schemeClr val="bg1"/>
                </a:solidFill>
                <a:latin typeface="+mn-lt"/>
                <a:cs typeface="Lucida Console"/>
              </a:rPr>
              <a:t> </a:t>
            </a:r>
            <a:r>
              <a:rPr lang="en-US" dirty="0" smtClean="0">
                <a:solidFill>
                  <a:srgbClr val="FFFFFF"/>
                </a:solidFill>
                <a:latin typeface="+mn-lt"/>
                <a:cs typeface="Lucida Console"/>
              </a:rPr>
              <a:t>medium  </a:t>
            </a:r>
          </a:p>
          <a:p>
            <a:pPr marL="0" indent="0">
              <a:buNone/>
            </a:pPr>
            <a:r>
              <a:rPr lang="en-US" dirty="0">
                <a:solidFill>
                  <a:srgbClr val="FFFFFF"/>
                </a:solidFill>
                <a:latin typeface="+mn-lt"/>
                <a:cs typeface="Lucida Console"/>
              </a:rPr>
              <a:t> </a:t>
            </a:r>
            <a:r>
              <a:rPr lang="en-US" dirty="0" smtClean="0">
                <a:solidFill>
                  <a:srgbClr val="FFFFFF"/>
                </a:solidFill>
                <a:latin typeface="+mn-lt"/>
                <a:cs typeface="Lucida Console"/>
              </a:rPr>
              <a:t>  specific regulation </a:t>
            </a:r>
            <a:r>
              <a:rPr lang="en-US" dirty="0">
                <a:solidFill>
                  <a:srgbClr val="FFFFFF"/>
                </a:solidFill>
                <a:latin typeface="+mn-lt"/>
                <a:cs typeface="Lucida Console"/>
              </a:rPr>
              <a:t>(constitutional</a:t>
            </a:r>
            <a:r>
              <a:rPr lang="en-US" dirty="0" smtClean="0">
                <a:solidFill>
                  <a:srgbClr val="FFFFFF"/>
                </a:solidFill>
                <a:latin typeface="+mn-lt"/>
                <a:cs typeface="Lucida Console"/>
              </a:rPr>
              <a:t>)</a:t>
            </a:r>
            <a:endParaRPr lang="en-US" dirty="0">
              <a:latin typeface="+mn-lt"/>
              <a:cs typeface="Lucida Console"/>
            </a:endParaRPr>
          </a:p>
          <a:p>
            <a:pPr marL="0" indent="0">
              <a:buNone/>
            </a:pPr>
            <a:r>
              <a:rPr lang="en-US" sz="2200" b="1" dirty="0" smtClean="0">
                <a:solidFill>
                  <a:srgbClr val="FF0000"/>
                </a:solidFill>
                <a:latin typeface="+mn-lt"/>
                <a:cs typeface="Lucida Console"/>
              </a:rPr>
              <a:t>  </a:t>
            </a:r>
            <a:r>
              <a:rPr lang="en-US" sz="1900" b="1" dirty="0" smtClean="0">
                <a:solidFill>
                  <a:srgbClr val="FF0000"/>
                </a:solidFill>
                <a:latin typeface="+mn-lt"/>
                <a:cs typeface="Lucida Console"/>
              </a:rPr>
              <a:t>Out </a:t>
            </a:r>
            <a:r>
              <a:rPr lang="en-US" sz="1900" b="1" dirty="0">
                <a:solidFill>
                  <a:srgbClr val="FF0000"/>
                </a:solidFill>
                <a:latin typeface="+mn-lt"/>
                <a:cs typeface="Lucida Console"/>
              </a:rPr>
              <a:t>of the </a:t>
            </a:r>
            <a:r>
              <a:rPr lang="en-US" sz="1900" b="1" dirty="0" smtClean="0">
                <a:solidFill>
                  <a:srgbClr val="FF0000"/>
                </a:solidFill>
                <a:latin typeface="+mn-lt"/>
                <a:cs typeface="Lucida Console"/>
              </a:rPr>
              <a:t>Creation </a:t>
            </a:r>
            <a:r>
              <a:rPr lang="en-US" sz="1900" b="1" dirty="0" smtClean="0">
                <a:solidFill>
                  <a:srgbClr val="FFFF00"/>
                </a:solidFill>
                <a:latin typeface="+mn-lt"/>
                <a:cs typeface="Lucida Console"/>
              </a:rPr>
              <a:t>               </a:t>
            </a:r>
            <a:r>
              <a:rPr lang="en-US" sz="1900" b="1" dirty="0" smtClean="0">
                <a:solidFill>
                  <a:srgbClr val="FF0000"/>
                </a:solidFill>
                <a:latin typeface="+mn-lt"/>
                <a:cs typeface="Lucida Console"/>
              </a:rPr>
              <a:t>    Norms </a:t>
            </a:r>
            <a:r>
              <a:rPr lang="en-US" sz="1900" b="1" dirty="0" smtClean="0">
                <a:solidFill>
                  <a:srgbClr val="FFFF00"/>
                </a:solidFill>
                <a:latin typeface="+mn-lt"/>
                <a:cs typeface="Lucida Console"/>
              </a:rPr>
              <a:t>(Censorship)                                    </a:t>
            </a:r>
            <a:r>
              <a:rPr lang="en-US" sz="1900" dirty="0" smtClean="0">
                <a:solidFill>
                  <a:srgbClr val="FFFF00"/>
                </a:solidFill>
                <a:latin typeface="+mn-lt"/>
                <a:cs typeface="Lucida Console"/>
              </a:rPr>
              <a:t>----------------------------------------------------------------------------------------------------------------</a:t>
            </a:r>
          </a:p>
          <a:p>
            <a:pPr marL="0" indent="0">
              <a:buNone/>
            </a:pPr>
            <a:r>
              <a:rPr lang="en-US" sz="1900" b="1" dirty="0" smtClean="0">
                <a:solidFill>
                  <a:schemeClr val="tx2">
                    <a:lumMod val="40000"/>
                    <a:lumOff val="60000"/>
                  </a:schemeClr>
                </a:solidFill>
                <a:latin typeface="+mn-lt"/>
                <a:cs typeface="Lucida Console"/>
              </a:rPr>
              <a:t>   In </a:t>
            </a:r>
            <a:r>
              <a:rPr lang="en-US" sz="1900" b="1" dirty="0">
                <a:solidFill>
                  <a:schemeClr val="tx2">
                    <a:lumMod val="40000"/>
                    <a:lumOff val="60000"/>
                  </a:schemeClr>
                </a:solidFill>
                <a:latin typeface="+mn-lt"/>
                <a:cs typeface="Lucida Console"/>
              </a:rPr>
              <a:t>the </a:t>
            </a:r>
            <a:r>
              <a:rPr lang="en-US" sz="1900" b="1" dirty="0" smtClean="0">
                <a:solidFill>
                  <a:schemeClr val="tx2">
                    <a:lumMod val="40000"/>
                    <a:lumOff val="60000"/>
                  </a:schemeClr>
                </a:solidFill>
                <a:latin typeface="+mn-lt"/>
                <a:cs typeface="Lucida Console"/>
              </a:rPr>
              <a:t>Creation </a:t>
            </a:r>
            <a:r>
              <a:rPr lang="en-US" sz="1900" b="1" dirty="0">
                <a:solidFill>
                  <a:schemeClr val="accent4">
                    <a:lumMod val="40000"/>
                    <a:lumOff val="60000"/>
                  </a:schemeClr>
                </a:solidFill>
                <a:latin typeface="+mn-lt"/>
                <a:cs typeface="Lucida Console"/>
              </a:rPr>
              <a:t>(Magic Circle)  </a:t>
            </a:r>
            <a:r>
              <a:rPr lang="en-US" sz="1900" b="1" dirty="0" smtClean="0">
                <a:solidFill>
                  <a:srgbClr val="8EB4E3"/>
                </a:solidFill>
                <a:latin typeface="+mn-lt"/>
                <a:cs typeface="Lucida Console"/>
              </a:rPr>
              <a:t>Ethics</a:t>
            </a:r>
            <a:r>
              <a:rPr lang="en-US" sz="1900" b="1" dirty="0" smtClean="0">
                <a:solidFill>
                  <a:srgbClr val="0000FF"/>
                </a:solidFill>
                <a:latin typeface="+mn-lt"/>
                <a:cs typeface="Lucida Console"/>
              </a:rPr>
              <a:t> </a:t>
            </a:r>
            <a:r>
              <a:rPr lang="en-US" sz="1900" b="1" dirty="0">
                <a:solidFill>
                  <a:schemeClr val="accent4">
                    <a:lumMod val="40000"/>
                    <a:lumOff val="60000"/>
                  </a:schemeClr>
                </a:solidFill>
                <a:latin typeface="+mn-lt"/>
                <a:cs typeface="Lucida Console"/>
              </a:rPr>
              <a:t>(of Originality, Creativity &amp; Expression</a:t>
            </a:r>
            <a:r>
              <a:rPr lang="en-US" sz="1900" b="1" dirty="0" smtClean="0">
                <a:solidFill>
                  <a:schemeClr val="accent4">
                    <a:lumMod val="40000"/>
                    <a:lumOff val="60000"/>
                  </a:schemeClr>
                </a:solidFill>
                <a:latin typeface="+mn-lt"/>
                <a:cs typeface="Lucida Console"/>
              </a:rPr>
              <a:t>)</a:t>
            </a:r>
            <a:endParaRPr lang="en-US" sz="1900" b="1" dirty="0" smtClean="0">
              <a:solidFill>
                <a:schemeClr val="bg1"/>
              </a:solidFill>
              <a:latin typeface="+mn-lt"/>
              <a:cs typeface="Lucida Console"/>
            </a:endParaRPr>
          </a:p>
          <a:p>
            <a:pPr marL="0" indent="0">
              <a:buNone/>
            </a:pPr>
            <a:r>
              <a:rPr lang="en-US" dirty="0" smtClean="0">
                <a:solidFill>
                  <a:schemeClr val="bg1"/>
                </a:solidFill>
                <a:latin typeface="+mn-lt"/>
                <a:cs typeface="Lucida Console"/>
              </a:rPr>
              <a:t>6. Privacy, Defamation &amp; Personality law </a:t>
            </a:r>
            <a:r>
              <a:rPr lang="en-US" dirty="0">
                <a:solidFill>
                  <a:schemeClr val="bg1"/>
                </a:solidFill>
                <a:latin typeface="+mn-lt"/>
                <a:cs typeface="Lucida Console"/>
              </a:rPr>
              <a:t>(tort, IP)</a:t>
            </a:r>
          </a:p>
          <a:p>
            <a:pPr marL="0" indent="0">
              <a:buNone/>
            </a:pPr>
            <a:r>
              <a:rPr lang="en-US" dirty="0">
                <a:solidFill>
                  <a:schemeClr val="bg1"/>
                </a:solidFill>
                <a:latin typeface="+mn-lt"/>
                <a:cs typeface="Lucida Console"/>
              </a:rPr>
              <a:t>5</a:t>
            </a:r>
            <a:r>
              <a:rPr lang="en-US" dirty="0" smtClean="0">
                <a:solidFill>
                  <a:schemeClr val="bg1"/>
                </a:solidFill>
                <a:latin typeface="+mn-lt"/>
                <a:cs typeface="Lucida Console"/>
              </a:rPr>
              <a:t>. </a:t>
            </a:r>
            <a:r>
              <a:rPr lang="en-US" dirty="0">
                <a:solidFill>
                  <a:schemeClr val="bg1"/>
                </a:solidFill>
                <a:latin typeface="+mn-lt"/>
                <a:cs typeface="Lucida Console"/>
              </a:rPr>
              <a:t>EULA/</a:t>
            </a:r>
            <a:r>
              <a:rPr lang="en-US" dirty="0" err="1" smtClean="0">
                <a:solidFill>
                  <a:schemeClr val="bg1"/>
                </a:solidFill>
                <a:latin typeface="+mn-lt"/>
                <a:cs typeface="Lucida Console"/>
              </a:rPr>
              <a:t>ToS</a:t>
            </a:r>
            <a:r>
              <a:rPr lang="en-US" dirty="0" smtClean="0">
                <a:solidFill>
                  <a:schemeClr val="bg1"/>
                </a:solidFill>
                <a:latin typeface="+mn-lt"/>
                <a:cs typeface="Lucida Console"/>
              </a:rPr>
              <a:t> &amp; Contracts </a:t>
            </a:r>
            <a:r>
              <a:rPr lang="en-US" dirty="0">
                <a:solidFill>
                  <a:schemeClr val="bg1"/>
                </a:solidFill>
                <a:latin typeface="+mn-lt"/>
                <a:cs typeface="Lucida Console"/>
              </a:rPr>
              <a:t>(contractual, private</a:t>
            </a:r>
            <a:r>
              <a:rPr lang="en-US" dirty="0" smtClean="0">
                <a:solidFill>
                  <a:schemeClr val="bg1"/>
                </a:solidFill>
                <a:latin typeface="+mn-lt"/>
                <a:cs typeface="Lucida Console"/>
              </a:rPr>
              <a:t>)</a:t>
            </a:r>
          </a:p>
          <a:p>
            <a:pPr marL="0" indent="0">
              <a:buNone/>
            </a:pPr>
            <a:r>
              <a:rPr lang="en-US" dirty="0" smtClean="0">
                <a:solidFill>
                  <a:schemeClr val="bg1"/>
                </a:solidFill>
                <a:latin typeface="+mn-lt"/>
                <a:cs typeface="Lucida Console"/>
              </a:rPr>
              <a:t>4. Trademark, Patents &amp; the IP Business</a:t>
            </a:r>
            <a:endParaRPr lang="en-US" dirty="0">
              <a:solidFill>
                <a:schemeClr val="bg1"/>
              </a:solidFill>
              <a:latin typeface="+mn-lt"/>
              <a:cs typeface="Lucida Console"/>
            </a:endParaRPr>
          </a:p>
          <a:p>
            <a:pPr marL="0" indent="0">
              <a:buNone/>
            </a:pPr>
            <a:r>
              <a:rPr lang="en-US" dirty="0" smtClean="0">
                <a:solidFill>
                  <a:srgbClr val="CCFFCC"/>
                </a:solidFill>
                <a:latin typeface="+mn-lt"/>
                <a:cs typeface="Lucida Console"/>
              </a:rPr>
              <a:t>3. Copyright &amp; Users Rights (statutory) </a:t>
            </a:r>
            <a:r>
              <a:rPr lang="en-US" b="1" dirty="0" smtClean="0">
                <a:solidFill>
                  <a:srgbClr val="FF0000"/>
                </a:solidFill>
                <a:latin typeface="+mn-lt"/>
                <a:cs typeface="Lucida Console"/>
                <a:sym typeface="Wingdings"/>
              </a:rPr>
              <a:t>    WE ARE HERE</a:t>
            </a:r>
            <a:endParaRPr lang="en-US" b="1" dirty="0">
              <a:solidFill>
                <a:srgbClr val="FF0000"/>
              </a:solidFill>
              <a:latin typeface="+mn-lt"/>
              <a:cs typeface="Lucida Console"/>
            </a:endParaRPr>
          </a:p>
          <a:p>
            <a:pPr marL="0" indent="0">
              <a:buNone/>
            </a:pPr>
            <a:r>
              <a:rPr lang="en-US" dirty="0" smtClean="0">
                <a:solidFill>
                  <a:schemeClr val="bg1"/>
                </a:solidFill>
                <a:latin typeface="+mn-lt"/>
                <a:cs typeface="Lucida Console"/>
              </a:rPr>
              <a:t>2. </a:t>
            </a:r>
            <a:r>
              <a:rPr lang="en-US" dirty="0">
                <a:solidFill>
                  <a:schemeClr val="bg1"/>
                </a:solidFill>
                <a:latin typeface="+mn-lt"/>
                <a:cs typeface="Lucida Console"/>
              </a:rPr>
              <a:t>Technology (quasi extra-legal)</a:t>
            </a:r>
          </a:p>
          <a:p>
            <a:pPr marL="0" indent="0">
              <a:buNone/>
            </a:pPr>
            <a:r>
              <a:rPr lang="en-US" dirty="0" smtClean="0">
                <a:solidFill>
                  <a:schemeClr val="bg1"/>
                </a:solidFill>
                <a:latin typeface="+mn-lt"/>
                <a:cs typeface="Lucida Console"/>
              </a:rPr>
              <a:t>1. Community </a:t>
            </a:r>
            <a:r>
              <a:rPr lang="en-US" dirty="0">
                <a:solidFill>
                  <a:schemeClr val="bg1"/>
                </a:solidFill>
                <a:latin typeface="+mn-lt"/>
                <a:cs typeface="Lucida Console"/>
              </a:rPr>
              <a:t>(extra-legal</a:t>
            </a:r>
            <a:r>
              <a:rPr lang="en-US" dirty="0" smtClean="0">
                <a:solidFill>
                  <a:schemeClr val="bg1"/>
                </a:solidFill>
                <a:latin typeface="+mn-lt"/>
                <a:cs typeface="Lucida Console"/>
              </a:rPr>
              <a:t>)</a:t>
            </a:r>
            <a:r>
              <a:rPr lang="en-US" dirty="0" smtClean="0">
                <a:solidFill>
                  <a:schemeClr val="bg1"/>
                </a:solidFill>
                <a:latin typeface="Lucida Console"/>
                <a:cs typeface="Lucida Console"/>
              </a:rPr>
              <a:t> </a:t>
            </a:r>
            <a:endParaRPr lang="en-US" dirty="0">
              <a:solidFill>
                <a:schemeClr val="bg1"/>
              </a:solidFill>
              <a:latin typeface="Lucida Console"/>
              <a:cs typeface="Lucida Console"/>
            </a:endParaRPr>
          </a:p>
        </p:txBody>
      </p:sp>
      <p:sp>
        <p:nvSpPr>
          <p:cNvPr id="4" name="TextBox 3"/>
          <p:cNvSpPr txBox="1"/>
          <p:nvPr/>
        </p:nvSpPr>
        <p:spPr>
          <a:xfrm>
            <a:off x="5592410" y="512078"/>
            <a:ext cx="184663" cy="373659"/>
          </a:xfrm>
          <a:prstGeom prst="rect">
            <a:avLst/>
          </a:prstGeom>
          <a:noFill/>
        </p:spPr>
        <p:txBody>
          <a:bodyPr wrap="none" lIns="91435" tIns="45718" rIns="91435" bIns="45718" rtlCol="0">
            <a:spAutoFit/>
          </a:bodyPr>
          <a:lstStyle/>
          <a:p>
            <a:endParaRPr lang="en-US" dirty="0">
              <a:solidFill>
                <a:prstClr val="black"/>
              </a:solidFill>
              <a:latin typeface="Arial"/>
            </a:endParaRPr>
          </a:p>
        </p:txBody>
      </p:sp>
    </p:spTree>
    <p:extLst>
      <p:ext uri="{BB962C8B-B14F-4D97-AF65-F5344CB8AC3E}">
        <p14:creationId xmlns:p14="http://schemas.microsoft.com/office/powerpoint/2010/main" val="2096653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17"/>
            <a:ext cx="8644600" cy="1016000"/>
          </a:xfrm>
        </p:spPr>
        <p:txBody>
          <a:bodyPr>
            <a:noAutofit/>
          </a:bodyPr>
          <a:lstStyle/>
          <a:p>
            <a:r>
              <a:rPr lang="en-US" b="1" dirty="0" smtClean="0">
                <a:solidFill>
                  <a:srgbClr val="FF0000"/>
                </a:solidFill>
                <a:latin typeface="+mn-lt"/>
              </a:rPr>
              <a:t> </a:t>
            </a:r>
            <a:r>
              <a:rPr lang="en-US" b="1" dirty="0" smtClean="0">
                <a:solidFill>
                  <a:srgbClr val="FFFF00"/>
                </a:solidFill>
                <a:latin typeface="+mn-lt"/>
              </a:rPr>
              <a:t>Prior Restraints Are A Problem</a:t>
            </a:r>
            <a:endParaRPr lang="en-US" b="1" dirty="0">
              <a:solidFill>
                <a:srgbClr val="FFFF00"/>
              </a:solidFill>
              <a:latin typeface="+mn-lt"/>
            </a:endParaRPr>
          </a:p>
        </p:txBody>
      </p:sp>
      <p:sp>
        <p:nvSpPr>
          <p:cNvPr id="3" name="Content Placeholder 2"/>
          <p:cNvSpPr>
            <a:spLocks noGrp="1"/>
          </p:cNvSpPr>
          <p:nvPr>
            <p:ph sz="quarter" idx="10"/>
          </p:nvPr>
        </p:nvSpPr>
        <p:spPr>
          <a:xfrm>
            <a:off x="624416" y="1259101"/>
            <a:ext cx="8519583" cy="4693661"/>
          </a:xfrm>
        </p:spPr>
        <p:txBody>
          <a:bodyPr>
            <a:noAutofit/>
          </a:bodyPr>
          <a:lstStyle/>
          <a:p>
            <a:pPr marL="0" indent="0">
              <a:buNone/>
            </a:pPr>
            <a:r>
              <a:rPr lang="en-US" sz="3200" b="1" dirty="0" smtClean="0">
                <a:solidFill>
                  <a:schemeClr val="bg1"/>
                </a:solidFill>
                <a:latin typeface="+mn-lt"/>
                <a:cs typeface="Lucida Console"/>
              </a:rPr>
              <a:t>Blackstone: </a:t>
            </a:r>
            <a:r>
              <a:rPr lang="en-US" sz="3200" dirty="0" smtClean="0">
                <a:solidFill>
                  <a:schemeClr val="bg1"/>
                </a:solidFill>
                <a:latin typeface="+mn-lt"/>
                <a:cs typeface="Lucida Console"/>
              </a:rPr>
              <a:t>“</a:t>
            </a:r>
            <a:r>
              <a:rPr lang="en-US" sz="3200" dirty="0">
                <a:solidFill>
                  <a:schemeClr val="bg1"/>
                </a:solidFill>
                <a:latin typeface="+mn-lt"/>
                <a:cs typeface="Lucida Console"/>
              </a:rPr>
              <a:t>Every freeman has an undoubted right to lay </a:t>
            </a:r>
            <a:r>
              <a:rPr lang="en-US" sz="3200" dirty="0">
                <a:solidFill>
                  <a:srgbClr val="CCFFCC"/>
                </a:solidFill>
                <a:latin typeface="+mn-lt"/>
                <a:cs typeface="Lucida Console"/>
              </a:rPr>
              <a:t>what sentiments he pleases</a:t>
            </a:r>
            <a:r>
              <a:rPr lang="en-US" sz="3200" dirty="0">
                <a:solidFill>
                  <a:schemeClr val="bg1"/>
                </a:solidFill>
                <a:latin typeface="+mn-lt"/>
                <a:cs typeface="Lucida Console"/>
              </a:rPr>
              <a:t> before the public; to forbid this, is to destroy the freedom of the </a:t>
            </a:r>
            <a:r>
              <a:rPr lang="en-US" sz="3200" dirty="0" smtClean="0">
                <a:solidFill>
                  <a:schemeClr val="bg1"/>
                </a:solidFill>
                <a:latin typeface="+mn-lt"/>
                <a:cs typeface="Lucida Console"/>
              </a:rPr>
              <a:t>press;…” </a:t>
            </a:r>
            <a:r>
              <a:rPr lang="en-US" sz="3200" dirty="0">
                <a:solidFill>
                  <a:schemeClr val="bg1"/>
                </a:solidFill>
                <a:latin typeface="+mn-lt"/>
                <a:cs typeface="Lucida Console"/>
              </a:rPr>
              <a:t>(4 Bl. Com. 151, 152.)</a:t>
            </a:r>
          </a:p>
          <a:p>
            <a:pPr marL="0" indent="0">
              <a:buNone/>
            </a:pPr>
            <a:endParaRPr lang="en-US" sz="3200" b="1" dirty="0" smtClean="0">
              <a:solidFill>
                <a:srgbClr val="FF0000"/>
              </a:solidFill>
              <a:latin typeface="+mn-lt"/>
              <a:cs typeface="Lucida Console"/>
            </a:endParaRPr>
          </a:p>
          <a:p>
            <a:pPr marL="0" indent="0">
              <a:buNone/>
            </a:pPr>
            <a:r>
              <a:rPr lang="en-US" sz="3200" b="1" dirty="0" smtClean="0">
                <a:solidFill>
                  <a:srgbClr val="FF0000"/>
                </a:solidFill>
                <a:latin typeface="+mn-lt"/>
                <a:cs typeface="Lucida Console"/>
              </a:rPr>
              <a:t>*</a:t>
            </a:r>
            <a:r>
              <a:rPr lang="en-US" sz="3200" b="1" dirty="0" smtClean="0">
                <a:solidFill>
                  <a:srgbClr val="CCFFCC"/>
                </a:solidFill>
                <a:latin typeface="+mn-lt"/>
                <a:cs typeface="Lucida Console"/>
              </a:rPr>
              <a:t>IP</a:t>
            </a:r>
            <a:r>
              <a:rPr lang="en-US" sz="3200" b="1" dirty="0" smtClean="0">
                <a:solidFill>
                  <a:srgbClr val="FF0000"/>
                </a:solidFill>
                <a:latin typeface="+mn-lt"/>
                <a:cs typeface="Lucida Console"/>
              </a:rPr>
              <a:t> </a:t>
            </a:r>
            <a:r>
              <a:rPr lang="en-US" sz="3200" b="1" dirty="0">
                <a:solidFill>
                  <a:srgbClr val="FFFF00"/>
                </a:solidFill>
                <a:latin typeface="+mn-lt"/>
                <a:cs typeface="Lucida Console"/>
              </a:rPr>
              <a:t>as</a:t>
            </a:r>
            <a:r>
              <a:rPr lang="en-US" sz="3200" b="1" dirty="0">
                <a:solidFill>
                  <a:srgbClr val="FF0000"/>
                </a:solidFill>
                <a:latin typeface="+mn-lt"/>
                <a:cs typeface="Lucida Console"/>
              </a:rPr>
              <a:t> “Prior Restraint” </a:t>
            </a:r>
            <a:r>
              <a:rPr lang="en-US" sz="3200" b="1" dirty="0" smtClean="0">
                <a:solidFill>
                  <a:srgbClr val="FFFF00"/>
                </a:solidFill>
                <a:latin typeface="+mn-lt"/>
                <a:cs typeface="Lucida Console"/>
              </a:rPr>
              <a:t>to Creativity?</a:t>
            </a:r>
            <a:r>
              <a:rPr lang="en-US" sz="3200" b="1" dirty="0">
                <a:solidFill>
                  <a:srgbClr val="FFFF00"/>
                </a:solidFill>
                <a:latin typeface="+mn-lt"/>
                <a:cs typeface="Lucida Console"/>
              </a:rPr>
              <a:t> </a:t>
            </a:r>
            <a:r>
              <a:rPr lang="en-US" sz="3200" b="1" dirty="0" smtClean="0">
                <a:solidFill>
                  <a:srgbClr val="FFFF00"/>
                </a:solidFill>
                <a:latin typeface="+mn-lt"/>
                <a:cs typeface="Lucida Console"/>
              </a:rPr>
              <a:t> </a:t>
            </a:r>
          </a:p>
        </p:txBody>
      </p:sp>
      <p:pic>
        <p:nvPicPr>
          <p:cNvPr id="4" name="Content Placeholder 5" descr="Klickety_Cuffs.png"/>
          <p:cNvPicPr>
            <a:picLocks noChangeAspect="1"/>
          </p:cNvPicPr>
          <p:nvPr/>
        </p:nvPicPr>
        <p:blipFill rotWithShape="1">
          <a:blip r:embed="rId2" cstate="print">
            <a:extLst>
              <a:ext uri="{28A0092B-C50C-407E-A947-70E740481C1C}">
                <a14:useLocalDpi xmlns:a14="http://schemas.microsoft.com/office/drawing/2010/main"/>
              </a:ext>
            </a:extLst>
          </a:blip>
          <a:srcRect l="1388" r="1441"/>
          <a:stretch/>
        </p:blipFill>
        <p:spPr>
          <a:xfrm>
            <a:off x="5690570" y="4663631"/>
            <a:ext cx="2359508" cy="1658834"/>
          </a:xfrm>
          <a:prstGeom prst="rect">
            <a:avLst/>
          </a:prstGeom>
        </p:spPr>
      </p:pic>
    </p:spTree>
    <p:extLst>
      <p:ext uri="{BB962C8B-B14F-4D97-AF65-F5344CB8AC3E}">
        <p14:creationId xmlns:p14="http://schemas.microsoft.com/office/powerpoint/2010/main" val="7856730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810"/>
            <a:ext cx="8229600" cy="1242190"/>
          </a:xfrm>
        </p:spPr>
        <p:txBody>
          <a:bodyPr>
            <a:normAutofit fontScale="90000"/>
          </a:bodyPr>
          <a:lstStyle/>
          <a:p>
            <a:r>
              <a:rPr lang="en-US" sz="4400" b="1" dirty="0" smtClean="0">
                <a:solidFill>
                  <a:srgbClr val="FFFF00"/>
                </a:solidFill>
                <a:latin typeface="Arial"/>
                <a:cs typeface="Arial"/>
              </a:rPr>
              <a:t>       Defining the Problem:</a:t>
            </a:r>
            <a:br>
              <a:rPr lang="en-US" sz="4400" b="1" dirty="0" smtClean="0">
                <a:solidFill>
                  <a:srgbClr val="FFFF00"/>
                </a:solidFill>
                <a:latin typeface="Arial"/>
                <a:cs typeface="Arial"/>
              </a:rPr>
            </a:br>
            <a:r>
              <a:rPr lang="en-US" sz="4400" b="1" dirty="0" smtClean="0">
                <a:solidFill>
                  <a:srgbClr val="FFFF00"/>
                </a:solidFill>
                <a:latin typeface="Arial"/>
                <a:cs typeface="Arial"/>
              </a:rPr>
              <a:t>       </a:t>
            </a:r>
            <a:r>
              <a:rPr lang="en-US" sz="4400" b="1" dirty="0" smtClean="0">
                <a:solidFill>
                  <a:schemeClr val="bg1"/>
                </a:solidFill>
                <a:latin typeface="Arial"/>
                <a:cs typeface="Arial"/>
              </a:rPr>
              <a:t>Starts here…</a:t>
            </a:r>
            <a:endParaRPr lang="en-US" sz="4400" b="1" dirty="0">
              <a:solidFill>
                <a:schemeClr val="bg1"/>
              </a:solidFill>
              <a:latin typeface="Arial"/>
              <a:cs typeface="Arial"/>
            </a:endParaRPr>
          </a:p>
        </p:txBody>
      </p:sp>
      <p:pic>
        <p:nvPicPr>
          <p:cNvPr id="4" name="Content Placeholder 3"/>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570"/>
          <a:stretch/>
        </p:blipFill>
        <p:spPr>
          <a:xfrm>
            <a:off x="1494041" y="1270000"/>
            <a:ext cx="6200272" cy="4630738"/>
          </a:xfrm>
        </p:spPr>
      </p:pic>
      <p:sp>
        <p:nvSpPr>
          <p:cNvPr id="5" name="Rectangle 4"/>
          <p:cNvSpPr/>
          <p:nvPr/>
        </p:nvSpPr>
        <p:spPr>
          <a:xfrm>
            <a:off x="4571999" y="5900738"/>
            <a:ext cx="2327305" cy="369332"/>
          </a:xfrm>
          <a:prstGeom prst="rect">
            <a:avLst/>
          </a:prstGeom>
        </p:spPr>
        <p:txBody>
          <a:bodyPr wrap="none">
            <a:spAutoFit/>
          </a:bodyPr>
          <a:lstStyle/>
          <a:p>
            <a:r>
              <a:rPr lang="en-US" b="1" dirty="0">
                <a:solidFill>
                  <a:srgbClr val="FFFF00"/>
                </a:solidFill>
              </a:rPr>
              <a:t>Printing Press 1570</a:t>
            </a:r>
          </a:p>
        </p:txBody>
      </p:sp>
    </p:spTree>
    <p:extLst>
      <p:ext uri="{BB962C8B-B14F-4D97-AF65-F5344CB8AC3E}">
        <p14:creationId xmlns:p14="http://schemas.microsoft.com/office/powerpoint/2010/main" val="678379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FFFF00"/>
                </a:solidFill>
                <a:latin typeface="Arial"/>
                <a:cs typeface="Arial"/>
              </a:rPr>
              <a:t>         And goes here…</a:t>
            </a:r>
            <a:endParaRPr lang="en-US" sz="4400" b="1" dirty="0">
              <a:solidFill>
                <a:srgbClr val="FFFF00"/>
              </a:solidFill>
              <a:latin typeface="Arial"/>
              <a:cs typeface="Arial"/>
            </a:endParaRPr>
          </a:p>
        </p:txBody>
      </p:sp>
      <p:pic>
        <p:nvPicPr>
          <p:cNvPr id="4" name="Content Placeholder 3" descr="220px-Photocopier-Xerox-2004.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236"/>
          <a:stretch/>
        </p:blipFill>
        <p:spPr>
          <a:xfrm>
            <a:off x="1886226" y="1408134"/>
            <a:ext cx="5397225" cy="4318000"/>
          </a:xfrm>
        </p:spPr>
      </p:pic>
    </p:spTree>
    <p:extLst>
      <p:ext uri="{BB962C8B-B14F-4D97-AF65-F5344CB8AC3E}">
        <p14:creationId xmlns:p14="http://schemas.microsoft.com/office/powerpoint/2010/main" val="2336082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9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670520"/>
          </a:xfrm>
        </p:spPr>
        <p:txBody>
          <a:bodyPr>
            <a:noAutofit/>
          </a:bodyPr>
          <a:lstStyle/>
          <a:p>
            <a:r>
              <a:rPr lang="en-US" sz="7200" b="1" dirty="0" smtClean="0">
                <a:solidFill>
                  <a:srgbClr val="000000"/>
                </a:solidFill>
              </a:rPr>
              <a:t>        </a:t>
            </a:r>
            <a:r>
              <a:rPr lang="en-US" sz="9600" b="1" dirty="0" smtClean="0">
                <a:solidFill>
                  <a:srgbClr val="000000"/>
                </a:solidFill>
                <a:latin typeface="Britannic Bold"/>
                <a:cs typeface="Britannic Bold"/>
              </a:rPr>
              <a:t>SHOULD…</a:t>
            </a:r>
            <a:endParaRPr lang="en-US" sz="9600" b="1" dirty="0">
              <a:solidFill>
                <a:srgbClr val="000000"/>
              </a:solidFill>
              <a:latin typeface="Britannic Bold"/>
              <a:cs typeface="Britannic Bold"/>
            </a:endParaRPr>
          </a:p>
        </p:txBody>
      </p:sp>
      <p:sp>
        <p:nvSpPr>
          <p:cNvPr id="3" name="Content Placeholder 2"/>
          <p:cNvSpPr>
            <a:spLocks noGrp="1"/>
          </p:cNvSpPr>
          <p:nvPr>
            <p:ph sz="quarter" idx="10"/>
          </p:nvPr>
        </p:nvSpPr>
        <p:spPr>
          <a:xfrm>
            <a:off x="80085" y="1670522"/>
            <a:ext cx="9063915" cy="4279276"/>
          </a:xfrm>
        </p:spPr>
        <p:txBody>
          <a:bodyPr>
            <a:normAutofit fontScale="92500" lnSpcReduction="20000"/>
          </a:bodyPr>
          <a:lstStyle/>
          <a:p>
            <a:pPr marL="0" indent="0">
              <a:buNone/>
            </a:pPr>
            <a:r>
              <a:rPr lang="en-US" sz="9600" dirty="0" smtClean="0"/>
              <a:t>       </a:t>
            </a:r>
            <a:r>
              <a:rPr lang="en-US" sz="9600" dirty="0" smtClean="0">
                <a:solidFill>
                  <a:srgbClr val="FF0000"/>
                </a:solidFill>
              </a:rPr>
              <a:t>“Copy” </a:t>
            </a:r>
          </a:p>
          <a:p>
            <a:pPr marL="0" indent="0">
              <a:buNone/>
            </a:pPr>
            <a:r>
              <a:rPr lang="en-US" sz="9600" dirty="0" smtClean="0"/>
              <a:t>  </a:t>
            </a:r>
            <a:r>
              <a:rPr lang="en-US" sz="9600" dirty="0" smtClean="0">
                <a:solidFill>
                  <a:srgbClr val="000000"/>
                </a:solidFill>
              </a:rPr>
              <a:t>  </a:t>
            </a:r>
            <a:r>
              <a:rPr lang="en-US" sz="9600" dirty="0" err="1" smtClean="0">
                <a:solidFill>
                  <a:srgbClr val="000000"/>
                </a:solidFill>
              </a:rPr>
              <a:t>in“</a:t>
            </a:r>
            <a:r>
              <a:rPr lang="en-US" sz="9600" dirty="0" err="1" smtClean="0">
                <a:solidFill>
                  <a:srgbClr val="FF0000"/>
                </a:solidFill>
              </a:rPr>
              <a:t>Copy</a:t>
            </a:r>
            <a:r>
              <a:rPr lang="en-US" sz="9600" b="1" dirty="0" err="1" smtClean="0">
                <a:solidFill>
                  <a:srgbClr val="0000FF"/>
                </a:solidFill>
              </a:rPr>
              <a:t>right</a:t>
            </a:r>
            <a:r>
              <a:rPr lang="en-US" sz="9600" dirty="0" smtClean="0">
                <a:solidFill>
                  <a:srgbClr val="000000"/>
                </a:solidFill>
              </a:rPr>
              <a:t>”</a:t>
            </a:r>
          </a:p>
          <a:p>
            <a:pPr marL="0" indent="0">
              <a:buNone/>
            </a:pPr>
            <a:r>
              <a:rPr lang="en-US" sz="6500" dirty="0" smtClean="0"/>
              <a:t>             </a:t>
            </a:r>
            <a:r>
              <a:rPr lang="en-US" sz="6500" dirty="0" smtClean="0">
                <a:solidFill>
                  <a:schemeClr val="tx1"/>
                </a:solidFill>
              </a:rPr>
              <a:t>just mean  </a:t>
            </a:r>
          </a:p>
          <a:p>
            <a:pPr marL="0" indent="0">
              <a:buNone/>
            </a:pPr>
            <a:r>
              <a:rPr lang="en-US" sz="9600" b="1" dirty="0">
                <a:solidFill>
                  <a:schemeClr val="tx1"/>
                </a:solidFill>
                <a:latin typeface="Britannic Bold"/>
                <a:cs typeface="Britannic Bold"/>
              </a:rPr>
              <a:t> </a:t>
            </a:r>
            <a:r>
              <a:rPr lang="en-US" sz="9600" b="1" dirty="0" smtClean="0">
                <a:solidFill>
                  <a:schemeClr val="tx1"/>
                </a:solidFill>
                <a:latin typeface="Britannic Bold"/>
                <a:cs typeface="Britannic Bold"/>
              </a:rPr>
              <a:t>      </a:t>
            </a:r>
            <a:r>
              <a:rPr lang="en-US" sz="10400" b="1" dirty="0" smtClean="0">
                <a:solidFill>
                  <a:schemeClr val="tx1"/>
                </a:solidFill>
                <a:latin typeface="Britannic Bold"/>
                <a:cs typeface="Britannic Bold"/>
              </a:rPr>
              <a:t>“copy”?</a:t>
            </a:r>
            <a:endParaRPr lang="en-US" sz="10400" b="1" dirty="0">
              <a:solidFill>
                <a:schemeClr val="tx1"/>
              </a:solidFill>
              <a:latin typeface="Britannic Bold"/>
              <a:cs typeface="Britannic Bold"/>
            </a:endParaRPr>
          </a:p>
        </p:txBody>
      </p:sp>
    </p:spTree>
    <p:extLst>
      <p:ext uri="{BB962C8B-B14F-4D97-AF65-F5344CB8AC3E}">
        <p14:creationId xmlns:p14="http://schemas.microsoft.com/office/powerpoint/2010/main" val="2811411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95131"/>
          </a:xfrm>
        </p:spPr>
        <p:txBody>
          <a:bodyPr>
            <a:noAutofit/>
          </a:bodyPr>
          <a:lstStyle/>
          <a:p>
            <a:r>
              <a:rPr lang="en-US" sz="3600" b="1" dirty="0" smtClean="0">
                <a:solidFill>
                  <a:schemeClr val="bg1"/>
                </a:solidFill>
                <a:latin typeface="Arial"/>
                <a:cs typeface="Arial"/>
              </a:rPr>
              <a:t>         Can we agree: </a:t>
            </a:r>
            <a:br>
              <a:rPr lang="en-US" sz="3600" b="1" dirty="0" smtClean="0">
                <a:solidFill>
                  <a:schemeClr val="bg1"/>
                </a:solidFill>
                <a:latin typeface="Arial"/>
                <a:cs typeface="Arial"/>
              </a:rPr>
            </a:br>
            <a:r>
              <a:rPr lang="en-US" sz="3600" b="1" dirty="0" smtClean="0">
                <a:solidFill>
                  <a:schemeClr val="bg1"/>
                </a:solidFill>
                <a:latin typeface="Arial"/>
                <a:cs typeface="Arial"/>
              </a:rPr>
              <a:t>         </a:t>
            </a:r>
            <a:r>
              <a:rPr lang="en-US" sz="3600" b="1" dirty="0" smtClean="0">
                <a:solidFill>
                  <a:srgbClr val="FFFF00"/>
                </a:solidFill>
                <a:latin typeface="Arial"/>
                <a:cs typeface="Arial"/>
              </a:rPr>
              <a:t>Plagiarism is out of bounds</a:t>
            </a:r>
            <a:endParaRPr lang="en-US" sz="3600" b="1" dirty="0">
              <a:solidFill>
                <a:srgbClr val="FFFF00"/>
              </a:solidFill>
              <a:latin typeface="Arial"/>
              <a:cs typeface="Arial"/>
            </a:endParaRPr>
          </a:p>
        </p:txBody>
      </p:sp>
      <p:pic>
        <p:nvPicPr>
          <p:cNvPr id="4" name="Content Placeholder 3" descr="Screen Shot 2015-01-26 at 4.22.37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28" r="-667"/>
          <a:stretch/>
        </p:blipFill>
        <p:spPr>
          <a:xfrm>
            <a:off x="2212699" y="2477217"/>
            <a:ext cx="4585190" cy="3365556"/>
          </a:xfrm>
        </p:spPr>
      </p:pic>
      <p:pic>
        <p:nvPicPr>
          <p:cNvPr id="5" name="Picture 4" descr="Screen Shot 2015-01-26 at 4.22.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12697" y="1299419"/>
            <a:ext cx="4585191" cy="1177797"/>
          </a:xfrm>
          <a:prstGeom prst="rect">
            <a:avLst/>
          </a:prstGeom>
        </p:spPr>
      </p:pic>
    </p:spTree>
    <p:extLst>
      <p:ext uri="{BB962C8B-B14F-4D97-AF65-F5344CB8AC3E}">
        <p14:creationId xmlns:p14="http://schemas.microsoft.com/office/powerpoint/2010/main" val="835458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fontScale="90000"/>
          </a:bodyPr>
          <a:lstStyle/>
          <a:p>
            <a:r>
              <a:rPr lang="en-US" sz="4800" b="1" dirty="0" smtClean="0">
                <a:solidFill>
                  <a:srgbClr val="FFFF00"/>
                </a:solidFill>
                <a:latin typeface="Arial"/>
                <a:cs typeface="Arial"/>
              </a:rPr>
              <a:t/>
            </a:r>
            <a:br>
              <a:rPr lang="en-US" sz="4800" b="1" dirty="0" smtClean="0">
                <a:solidFill>
                  <a:srgbClr val="FFFF00"/>
                </a:solidFill>
                <a:latin typeface="Arial"/>
                <a:cs typeface="Arial"/>
              </a:rPr>
            </a:br>
            <a:r>
              <a:rPr lang="en-US" sz="4800" b="1" dirty="0" smtClean="0">
                <a:solidFill>
                  <a:srgbClr val="FFFF00"/>
                </a:solidFill>
                <a:latin typeface="Arial"/>
                <a:cs typeface="Arial"/>
              </a:rPr>
              <a:t> Next: </a:t>
            </a:r>
            <a:r>
              <a:rPr lang="en-US" sz="4900" b="1" dirty="0" smtClean="0">
                <a:solidFill>
                  <a:srgbClr val="CCFFCC"/>
                </a:solidFill>
                <a:latin typeface="+mn-lt"/>
                <a:cs typeface="Arial"/>
              </a:rPr>
              <a:t>Core value </a:t>
            </a:r>
            <a:r>
              <a:rPr lang="en-US" sz="4900" b="1" dirty="0" smtClean="0">
                <a:solidFill>
                  <a:srgbClr val="FFFFFF"/>
                </a:solidFill>
                <a:latin typeface="+mn-lt"/>
                <a:cs typeface="Arial"/>
              </a:rPr>
              <a:t>= </a:t>
            </a:r>
            <a:r>
              <a:rPr lang="en-US" sz="4900" b="1" dirty="0" smtClean="0">
                <a:solidFill>
                  <a:srgbClr val="CCFFCC"/>
                </a:solidFill>
                <a:latin typeface="+mn-lt"/>
                <a:cs typeface="Arial Hebrew"/>
              </a:rPr>
              <a:t>Originality </a:t>
            </a:r>
            <a:r>
              <a:rPr lang="en-US" sz="4900" b="1" dirty="0" smtClean="0">
                <a:solidFill>
                  <a:schemeClr val="bg1"/>
                </a:solidFill>
                <a:latin typeface="+mn-lt"/>
                <a:cs typeface="Arial Hebrew"/>
              </a:rPr>
              <a:t>(?)</a:t>
            </a:r>
            <a:r>
              <a:rPr lang="en-US" sz="4900" b="1" dirty="0">
                <a:solidFill>
                  <a:srgbClr val="CCFFCC"/>
                </a:solidFill>
                <a:latin typeface="+mn-lt"/>
                <a:cs typeface="Arial Hebrew"/>
              </a:rPr>
              <a:t/>
            </a:r>
            <a:br>
              <a:rPr lang="en-US" sz="4900" b="1" dirty="0">
                <a:solidFill>
                  <a:srgbClr val="CCFFCC"/>
                </a:solidFill>
                <a:latin typeface="+mn-lt"/>
                <a:cs typeface="Arial Hebrew"/>
              </a:rPr>
            </a:br>
            <a:endParaRPr lang="en-US" sz="4900" b="1" dirty="0">
              <a:solidFill>
                <a:srgbClr val="CCFFCC"/>
              </a:solidFill>
              <a:latin typeface="+mn-lt"/>
              <a:cs typeface="Arial"/>
            </a:endParaRPr>
          </a:p>
        </p:txBody>
      </p:sp>
      <p:pic>
        <p:nvPicPr>
          <p:cNvPr id="5" name="Content Placeholder 4" descr="Screen Shot 2015-01-26 at 4.34.04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616" r="-352"/>
          <a:stretch/>
        </p:blipFill>
        <p:spPr>
          <a:xfrm>
            <a:off x="1629507" y="1016000"/>
            <a:ext cx="6046129" cy="4922309"/>
          </a:xfrm>
        </p:spPr>
      </p:pic>
    </p:spTree>
    <p:extLst>
      <p:ext uri="{BB962C8B-B14F-4D97-AF65-F5344CB8AC3E}">
        <p14:creationId xmlns:p14="http://schemas.microsoft.com/office/powerpoint/2010/main" val="1437026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693"/>
            <a:ext cx="8229600" cy="1016000"/>
          </a:xfrm>
        </p:spPr>
        <p:txBody>
          <a:bodyPr>
            <a:normAutofit/>
          </a:bodyPr>
          <a:lstStyle/>
          <a:p>
            <a:r>
              <a:rPr lang="en-US" sz="4400" b="1" dirty="0" smtClean="0">
                <a:solidFill>
                  <a:srgbClr val="FFFF00"/>
                </a:solidFill>
                <a:latin typeface="Arial"/>
                <a:cs typeface="Arial"/>
              </a:rPr>
              <a:t>Undefined </a:t>
            </a:r>
            <a:r>
              <a:rPr lang="en-US" sz="4400" b="1" dirty="0" smtClean="0">
                <a:solidFill>
                  <a:srgbClr val="FFFFFF"/>
                </a:solidFill>
                <a:latin typeface="Arial"/>
                <a:cs typeface="Arial"/>
              </a:rPr>
              <a:t>(in Act) </a:t>
            </a:r>
            <a:r>
              <a:rPr lang="en-US" sz="4400" dirty="0" smtClean="0">
                <a:solidFill>
                  <a:srgbClr val="CCFFCC"/>
                </a:solidFill>
                <a:latin typeface="Arial"/>
                <a:cs typeface="Arial"/>
              </a:rPr>
              <a:t>but…</a:t>
            </a:r>
            <a:endParaRPr lang="en-US" sz="4400" dirty="0">
              <a:solidFill>
                <a:srgbClr val="CCFFCC"/>
              </a:solidFill>
              <a:latin typeface="Arial"/>
              <a:cs typeface="Arial"/>
            </a:endParaRPr>
          </a:p>
        </p:txBody>
      </p:sp>
      <p:pic>
        <p:nvPicPr>
          <p:cNvPr id="4" name="Content Placeholder 3" descr="Screen Shot 2015-01-26 at 4.39.24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870" b="-870"/>
          <a:stretch/>
        </p:blipFill>
        <p:spPr>
          <a:xfrm>
            <a:off x="457200" y="972490"/>
            <a:ext cx="8229600" cy="1774023"/>
          </a:xfrm>
        </p:spPr>
      </p:pic>
      <p:sp>
        <p:nvSpPr>
          <p:cNvPr id="5" name="TextBox 4"/>
          <p:cNvSpPr txBox="1"/>
          <p:nvPr/>
        </p:nvSpPr>
        <p:spPr>
          <a:xfrm>
            <a:off x="457200" y="2746513"/>
            <a:ext cx="8229600" cy="2862322"/>
          </a:xfrm>
          <a:prstGeom prst="rect">
            <a:avLst/>
          </a:prstGeom>
          <a:noFill/>
        </p:spPr>
        <p:txBody>
          <a:bodyPr wrap="square" rtlCol="0">
            <a:spAutoFit/>
          </a:bodyPr>
          <a:lstStyle/>
          <a:p>
            <a:r>
              <a:rPr lang="en-US" sz="3600" dirty="0" smtClean="0">
                <a:solidFill>
                  <a:schemeClr val="bg1"/>
                </a:solidFill>
              </a:rPr>
              <a:t>Somewhere between “</a:t>
            </a:r>
            <a:r>
              <a:rPr lang="en-US" sz="3600" dirty="0" smtClean="0">
                <a:solidFill>
                  <a:srgbClr val="CCFFCC"/>
                </a:solidFill>
              </a:rPr>
              <a:t>sweat of the brow</a:t>
            </a:r>
            <a:r>
              <a:rPr lang="en-US" sz="3600" dirty="0" smtClean="0">
                <a:solidFill>
                  <a:schemeClr val="bg1"/>
                </a:solidFill>
              </a:rPr>
              <a:t>” (</a:t>
            </a:r>
            <a:r>
              <a:rPr lang="en-US" sz="3600" dirty="0" err="1">
                <a:solidFill>
                  <a:schemeClr val="bg1"/>
                </a:solidFill>
              </a:rPr>
              <a:t>L</a:t>
            </a:r>
            <a:r>
              <a:rPr lang="en-US" sz="3600" dirty="0" err="1" smtClean="0">
                <a:solidFill>
                  <a:schemeClr val="bg1"/>
                </a:solidFill>
              </a:rPr>
              <a:t>ockian</a:t>
            </a:r>
            <a:r>
              <a:rPr lang="en-US" sz="3600" dirty="0" smtClean="0">
                <a:solidFill>
                  <a:schemeClr val="bg1"/>
                </a:solidFill>
              </a:rPr>
              <a:t>) and “</a:t>
            </a:r>
            <a:r>
              <a:rPr lang="en-US" sz="3600" dirty="0" smtClean="0">
                <a:solidFill>
                  <a:schemeClr val="accent1"/>
                </a:solidFill>
              </a:rPr>
              <a:t>creativity</a:t>
            </a:r>
            <a:r>
              <a:rPr lang="en-US" sz="3600" dirty="0" smtClean="0">
                <a:solidFill>
                  <a:schemeClr val="bg1"/>
                </a:solidFill>
              </a:rPr>
              <a:t>”. </a:t>
            </a:r>
            <a:r>
              <a:rPr lang="en-US" sz="3600" dirty="0">
                <a:solidFill>
                  <a:schemeClr val="bg1"/>
                </a:solidFill>
              </a:rPr>
              <a:t>S</a:t>
            </a:r>
            <a:r>
              <a:rPr lang="en-US" sz="3600" dirty="0" smtClean="0">
                <a:solidFill>
                  <a:schemeClr val="bg1"/>
                </a:solidFill>
              </a:rPr>
              <a:t>kill and judgment that is more than trivial or mechanical is needed. Requires “</a:t>
            </a:r>
            <a:r>
              <a:rPr lang="en-US" sz="3600" dirty="0" smtClean="0">
                <a:solidFill>
                  <a:srgbClr val="FFFF00"/>
                </a:solidFill>
              </a:rPr>
              <a:t>intellectual effort</a:t>
            </a:r>
            <a:r>
              <a:rPr lang="en-US" sz="3600" dirty="0" smtClean="0">
                <a:solidFill>
                  <a:schemeClr val="bg1"/>
                </a:solidFill>
              </a:rPr>
              <a:t>”. </a:t>
            </a:r>
            <a:endParaRPr lang="en-US" dirty="0"/>
          </a:p>
        </p:txBody>
      </p:sp>
    </p:spTree>
    <p:extLst>
      <p:ext uri="{BB962C8B-B14F-4D97-AF65-F5344CB8AC3E}">
        <p14:creationId xmlns:p14="http://schemas.microsoft.com/office/powerpoint/2010/main" val="3589208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1983"/>
            <a:ext cx="8229600" cy="1016000"/>
          </a:xfrm>
        </p:spPr>
        <p:txBody>
          <a:bodyPr/>
          <a:lstStyle/>
          <a:p>
            <a:r>
              <a:rPr lang="en-US" dirty="0" smtClean="0"/>
              <a:t>     </a:t>
            </a:r>
            <a:r>
              <a:rPr lang="en-US" sz="4400" b="1" dirty="0" smtClean="0">
                <a:solidFill>
                  <a:srgbClr val="FFFF00"/>
                </a:solidFill>
                <a:latin typeface="+mn-lt"/>
              </a:rPr>
              <a:t>Website: How goes?</a:t>
            </a:r>
            <a:endParaRPr lang="en-US" sz="4400" b="1" dirty="0">
              <a:solidFill>
                <a:srgbClr val="FFFF00"/>
              </a:solidFill>
              <a:latin typeface="+mn-lt"/>
            </a:endParaRPr>
          </a:p>
        </p:txBody>
      </p:sp>
      <p:pic>
        <p:nvPicPr>
          <p:cNvPr id="4" name="Content Placeholder 3" descr="Screen Shot 2015-01-19 at 2.29.15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33" r="-572"/>
          <a:stretch/>
        </p:blipFill>
        <p:spPr>
          <a:xfrm>
            <a:off x="1160449" y="1057983"/>
            <a:ext cx="6679290" cy="4842776"/>
          </a:xfrm>
        </p:spPr>
      </p:pic>
    </p:spTree>
    <p:extLst>
      <p:ext uri="{BB962C8B-B14F-4D97-AF65-F5344CB8AC3E}">
        <p14:creationId xmlns:p14="http://schemas.microsoft.com/office/powerpoint/2010/main" val="26118991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424"/>
            <a:ext cx="8686800" cy="1016000"/>
          </a:xfrm>
        </p:spPr>
        <p:txBody>
          <a:bodyPr>
            <a:normAutofit fontScale="90000"/>
          </a:bodyPr>
          <a:lstStyle/>
          <a:p>
            <a:r>
              <a:rPr lang="en-US" b="1" dirty="0" smtClean="0">
                <a:solidFill>
                  <a:srgbClr val="FFFF00"/>
                </a:solidFill>
              </a:rPr>
              <a:t/>
            </a:r>
            <a:br>
              <a:rPr lang="en-US" b="1" dirty="0" smtClean="0">
                <a:solidFill>
                  <a:srgbClr val="FFFF00"/>
                </a:solidFill>
              </a:rPr>
            </a:br>
            <a:r>
              <a:rPr lang="en-US" b="1" dirty="0" smtClean="0">
                <a:solidFill>
                  <a:srgbClr val="FFFF00"/>
                </a:solidFill>
              </a:rPr>
              <a:t>  </a:t>
            </a:r>
            <a:r>
              <a:rPr lang="en-US" sz="4900" b="1" dirty="0" smtClean="0">
                <a:solidFill>
                  <a:srgbClr val="FFFF00"/>
                </a:solidFill>
                <a:latin typeface="+mn-lt"/>
              </a:rPr>
              <a:t>Writing </a:t>
            </a:r>
            <a:r>
              <a:rPr lang="en-US" sz="4900" b="1" dirty="0">
                <a:solidFill>
                  <a:srgbClr val="FFFF00"/>
                </a:solidFill>
                <a:latin typeface="+mn-lt"/>
              </a:rPr>
              <a:t>bots un-protectable?</a:t>
            </a:r>
            <a:br>
              <a:rPr lang="en-US" sz="4900" b="1" dirty="0">
                <a:solidFill>
                  <a:srgbClr val="FFFF00"/>
                </a:solidFill>
                <a:latin typeface="+mn-lt"/>
              </a:rPr>
            </a:br>
            <a:r>
              <a:rPr lang="en-US" b="1" dirty="0" smtClean="0">
                <a:solidFill>
                  <a:srgbClr val="FFFF00"/>
                </a:solidFill>
              </a:rPr>
              <a:t> </a:t>
            </a:r>
            <a:endParaRPr lang="en-US" dirty="0"/>
          </a:p>
        </p:txBody>
      </p:sp>
      <p:pic>
        <p:nvPicPr>
          <p:cNvPr id="4" name="Content Placeholder 3" descr="Screen Shot 2015-01-26 at 4.49.54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306" r="-259"/>
          <a:stretch/>
        </p:blipFill>
        <p:spPr>
          <a:xfrm>
            <a:off x="1316189" y="1092424"/>
            <a:ext cx="6577162" cy="4776927"/>
          </a:xfrm>
        </p:spPr>
      </p:pic>
    </p:spTree>
    <p:extLst>
      <p:ext uri="{BB962C8B-B14F-4D97-AF65-F5344CB8AC3E}">
        <p14:creationId xmlns:p14="http://schemas.microsoft.com/office/powerpoint/2010/main" val="4099122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7474" y="0"/>
            <a:ext cx="8916526" cy="1016000"/>
          </a:xfrm>
        </p:spPr>
        <p:txBody>
          <a:bodyPr>
            <a:normAutofit/>
          </a:bodyPr>
          <a:lstStyle/>
          <a:p>
            <a:r>
              <a:rPr lang="en-US" b="1" dirty="0" smtClean="0">
                <a:solidFill>
                  <a:srgbClr val="FFFF00"/>
                </a:solidFill>
                <a:latin typeface="+mn-lt"/>
              </a:rPr>
              <a:t>Back to “Originality” </a:t>
            </a:r>
            <a:r>
              <a:rPr lang="en-US" b="1" dirty="0" smtClean="0">
                <a:solidFill>
                  <a:srgbClr val="FFFF00"/>
                </a:solidFill>
                <a:latin typeface="+mn-lt"/>
                <a:sym typeface="Wingdings"/>
              </a:rPr>
              <a:t> </a:t>
            </a:r>
            <a:r>
              <a:rPr lang="en-US" b="1" dirty="0" smtClean="0">
                <a:solidFill>
                  <a:srgbClr val="CCFFCC"/>
                </a:solidFill>
                <a:latin typeface="+mn-lt"/>
                <a:sym typeface="Wingdings"/>
              </a:rPr>
              <a:t>economics</a:t>
            </a:r>
            <a:r>
              <a:rPr lang="en-US" b="1" dirty="0" smtClean="0">
                <a:solidFill>
                  <a:srgbClr val="FFFF00"/>
                </a:solidFill>
                <a:latin typeface="+mn-lt"/>
                <a:sym typeface="Wingdings"/>
              </a:rPr>
              <a:t>?</a:t>
            </a:r>
            <a:endParaRPr lang="en-US" b="1" dirty="0">
              <a:solidFill>
                <a:srgbClr val="FFFF00"/>
              </a:solidFill>
              <a:latin typeface="+mn-lt"/>
            </a:endParaRPr>
          </a:p>
        </p:txBody>
      </p:sp>
      <p:pic>
        <p:nvPicPr>
          <p:cNvPr id="4" name="Content Placeholder 3" descr="Screen Shot 2015-01-25 at 11.30.35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678" r="678"/>
          <a:stretch/>
        </p:blipFill>
        <p:spPr>
          <a:xfrm>
            <a:off x="457200" y="1016000"/>
            <a:ext cx="8229600" cy="2389188"/>
          </a:xfrm>
        </p:spPr>
      </p:pic>
      <p:sp>
        <p:nvSpPr>
          <p:cNvPr id="5" name="TextBox 4"/>
          <p:cNvSpPr txBox="1"/>
          <p:nvPr/>
        </p:nvSpPr>
        <p:spPr>
          <a:xfrm>
            <a:off x="457200" y="3431093"/>
            <a:ext cx="8229600" cy="2554545"/>
          </a:xfrm>
          <a:prstGeom prst="rect">
            <a:avLst/>
          </a:prstGeom>
          <a:noFill/>
        </p:spPr>
        <p:txBody>
          <a:bodyPr wrap="square" rtlCol="0">
            <a:spAutoFit/>
          </a:bodyPr>
          <a:lstStyle/>
          <a:p>
            <a:r>
              <a:rPr lang="en-US" sz="3200" dirty="0" smtClean="0">
                <a:solidFill>
                  <a:schemeClr val="bg1"/>
                </a:solidFill>
              </a:rPr>
              <a:t>Acknowledges we currently protect original creation too much… and don’t leave enough room for derivative creation…and so proposes to add a new layer of copyright for derivative creation (!??) </a:t>
            </a:r>
            <a:endParaRPr lang="en-US" sz="3200" dirty="0">
              <a:solidFill>
                <a:schemeClr val="bg1"/>
              </a:solidFill>
            </a:endParaRPr>
          </a:p>
        </p:txBody>
      </p:sp>
    </p:spTree>
    <p:extLst>
      <p:ext uri="{BB962C8B-B14F-4D97-AF65-F5344CB8AC3E}">
        <p14:creationId xmlns:p14="http://schemas.microsoft.com/office/powerpoint/2010/main" val="2570133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1799"/>
            <a:ext cx="8599942" cy="742862"/>
          </a:xfrm>
        </p:spPr>
        <p:txBody>
          <a:bodyPr>
            <a:normAutofit fontScale="90000"/>
          </a:bodyPr>
          <a:lstStyle/>
          <a:p>
            <a:r>
              <a:rPr lang="en-US" sz="4900" b="1" dirty="0" smtClean="0">
                <a:solidFill>
                  <a:srgbClr val="FFFF00"/>
                </a:solidFill>
                <a:latin typeface="+mn-lt"/>
                <a:ea typeface="ＭＳ Ｐゴシック" charset="0"/>
                <a:cs typeface="ＭＳ Ｐゴシック" charset="0"/>
              </a:rPr>
              <a:t/>
            </a:r>
            <a:br>
              <a:rPr lang="en-US" sz="4900" b="1" dirty="0" smtClean="0">
                <a:solidFill>
                  <a:srgbClr val="FFFF00"/>
                </a:solidFill>
                <a:latin typeface="+mn-lt"/>
                <a:ea typeface="ＭＳ Ｐゴシック" charset="0"/>
                <a:cs typeface="ＭＳ Ｐゴシック" charset="0"/>
              </a:rPr>
            </a:br>
            <a:r>
              <a:rPr lang="en-US" sz="4900" b="1" dirty="0" smtClean="0">
                <a:solidFill>
                  <a:srgbClr val="FFFF00"/>
                </a:solidFill>
                <a:latin typeface="+mn-lt"/>
                <a:ea typeface="ＭＳ Ｐゴシック" charset="0"/>
                <a:cs typeface="ＭＳ Ｐゴシック" charset="0"/>
              </a:rPr>
              <a:t>What’s </a:t>
            </a:r>
            <a:r>
              <a:rPr lang="en-US" sz="4900" b="1" dirty="0">
                <a:solidFill>
                  <a:srgbClr val="FFFF00"/>
                </a:solidFill>
                <a:latin typeface="+mn-lt"/>
                <a:ea typeface="ＭＳ Ｐゴシック" charset="0"/>
                <a:cs typeface="ＭＳ Ｐゴシック" charset="0"/>
              </a:rPr>
              <a:t>wrong with this picture?</a:t>
            </a:r>
            <a:r>
              <a:rPr lang="en-US" dirty="0">
                <a:solidFill>
                  <a:srgbClr val="FFFF00"/>
                </a:solidFill>
                <a:latin typeface="Verdana" charset="0"/>
                <a:ea typeface="ＭＳ Ｐゴシック" charset="0"/>
                <a:cs typeface="ＭＳ Ｐゴシック" charset="0"/>
              </a:rPr>
              <a:t/>
            </a:r>
            <a:br>
              <a:rPr lang="en-US" dirty="0">
                <a:solidFill>
                  <a:srgbClr val="FFFF00"/>
                </a:solidFill>
                <a:latin typeface="Verdana" charset="0"/>
                <a:ea typeface="ＭＳ Ｐゴシック" charset="0"/>
                <a:cs typeface="ＭＳ Ｐゴシック" charset="0"/>
              </a:rPr>
            </a:br>
            <a:endParaRPr lang="en-US" dirty="0"/>
          </a:p>
        </p:txBody>
      </p:sp>
      <p:sp>
        <p:nvSpPr>
          <p:cNvPr id="3" name="Content Placeholder 2"/>
          <p:cNvSpPr>
            <a:spLocks noGrp="1"/>
          </p:cNvSpPr>
          <p:nvPr>
            <p:ph sz="quarter" idx="10"/>
          </p:nvPr>
        </p:nvSpPr>
        <p:spPr>
          <a:xfrm>
            <a:off x="457201" y="1114294"/>
            <a:ext cx="8599942" cy="4948425"/>
          </a:xfrm>
        </p:spPr>
        <p:txBody>
          <a:bodyPr>
            <a:normAutofit fontScale="62500" lnSpcReduction="20000"/>
          </a:bodyPr>
          <a:lstStyle/>
          <a:p>
            <a:pPr marL="0" indent="0" fontAlgn="base">
              <a:lnSpc>
                <a:spcPct val="120000"/>
              </a:lnSpc>
              <a:spcAft>
                <a:spcPct val="0"/>
              </a:spcAft>
              <a:buNone/>
            </a:pPr>
            <a:r>
              <a:rPr lang="en-US" sz="4600" b="1" dirty="0">
                <a:solidFill>
                  <a:srgbClr val="FFFFFF"/>
                </a:solidFill>
                <a:latin typeface="Arial" charset="0"/>
                <a:ea typeface="ＭＳ Ｐゴシック" charset="0"/>
                <a:cs typeface="ＭＳ Ｐゴシック" charset="0"/>
              </a:rPr>
              <a:t>THE “MECHANIC” IS BASED ON THE </a:t>
            </a:r>
            <a:r>
              <a:rPr lang="en-US" sz="4600" b="1" dirty="0">
                <a:solidFill>
                  <a:srgbClr val="FFFF00"/>
                </a:solidFill>
                <a:latin typeface="Arial" charset="0"/>
                <a:ea typeface="ＭＳ Ｐゴシック" charset="0"/>
                <a:cs typeface="ＭＳ Ｐゴシック" charset="0"/>
              </a:rPr>
              <a:t>COMMODITY</a:t>
            </a:r>
            <a:r>
              <a:rPr lang="en-US" sz="4600" b="1" dirty="0">
                <a:solidFill>
                  <a:srgbClr val="FFFFFF"/>
                </a:solidFill>
                <a:latin typeface="Arial" charset="0"/>
                <a:ea typeface="ＭＳ Ｐゴシック" charset="0"/>
                <a:cs typeface="ＭＳ Ｐゴシック" charset="0"/>
              </a:rPr>
              <a:t> </a:t>
            </a:r>
            <a:r>
              <a:rPr lang="en-US" sz="4600" b="1" dirty="0">
                <a:solidFill>
                  <a:srgbClr val="FF0000"/>
                </a:solidFill>
                <a:latin typeface="Arial" charset="0"/>
                <a:ea typeface="ＭＳ Ｐゴシック" charset="0"/>
                <a:cs typeface="ＭＳ Ｐゴシック" charset="0"/>
              </a:rPr>
              <a:t>NOT THE </a:t>
            </a:r>
            <a:r>
              <a:rPr lang="en-US" sz="4600" b="1" dirty="0" smtClean="0">
                <a:solidFill>
                  <a:srgbClr val="FFFF00"/>
                </a:solidFill>
                <a:latin typeface="Arial" charset="0"/>
                <a:ea typeface="ＭＳ Ｐゴシック" charset="0"/>
                <a:cs typeface="ＭＳ Ｐゴシック" charset="0"/>
              </a:rPr>
              <a:t>CREATIVITY</a:t>
            </a:r>
          </a:p>
          <a:p>
            <a:pPr marL="0" indent="0" fontAlgn="base">
              <a:lnSpc>
                <a:spcPct val="120000"/>
              </a:lnSpc>
              <a:spcAft>
                <a:spcPct val="0"/>
              </a:spcAft>
              <a:buNone/>
            </a:pPr>
            <a:endParaRPr lang="en-US" sz="4600" b="1" dirty="0">
              <a:latin typeface="Arial" charset="0"/>
              <a:ea typeface="ＭＳ Ｐゴシック" charset="0"/>
              <a:cs typeface="ＭＳ Ｐゴシック" charset="0"/>
            </a:endParaRPr>
          </a:p>
          <a:p>
            <a:pPr marL="0" indent="0" fontAlgn="base">
              <a:lnSpc>
                <a:spcPct val="120000"/>
              </a:lnSpc>
              <a:spcAft>
                <a:spcPct val="0"/>
              </a:spcAft>
              <a:buNone/>
            </a:pPr>
            <a:r>
              <a:rPr lang="en-US" sz="4600" b="1" dirty="0">
                <a:solidFill>
                  <a:srgbClr val="FFFFFF"/>
                </a:solidFill>
                <a:latin typeface="Arial" charset="0"/>
                <a:ea typeface="ＭＳ Ｐゴシック" charset="0"/>
                <a:cs typeface="ＭＳ Ｐゴシック" charset="0"/>
              </a:rPr>
              <a:t>Policy statements are about “…</a:t>
            </a:r>
            <a:r>
              <a:rPr lang="en-US" sz="4600" b="1" dirty="0">
                <a:solidFill>
                  <a:srgbClr val="FFFF00"/>
                </a:solidFill>
                <a:latin typeface="Arial" charset="0"/>
                <a:ea typeface="ＭＳ Ｐゴシック" charset="0"/>
                <a:cs typeface="ＭＳ Ｐゴシック" charset="0"/>
              </a:rPr>
              <a:t>encouraging creativity</a:t>
            </a:r>
            <a:r>
              <a:rPr lang="en-US" sz="4600" b="1" dirty="0">
                <a:solidFill>
                  <a:srgbClr val="FFFFFF"/>
                </a:solidFill>
                <a:latin typeface="Arial" charset="0"/>
                <a:ea typeface="ＭＳ Ｐゴシック" charset="0"/>
                <a:cs typeface="ＭＳ Ｐゴシック" charset="0"/>
              </a:rPr>
              <a:t>” but the law is </a:t>
            </a:r>
            <a:r>
              <a:rPr lang="en-US" sz="4600" b="1" dirty="0" smtClean="0">
                <a:solidFill>
                  <a:srgbClr val="FFFFFF"/>
                </a:solidFill>
                <a:latin typeface="Arial" charset="0"/>
                <a:ea typeface="ＭＳ Ｐゴシック" charset="0"/>
                <a:cs typeface="ＭＳ Ｐゴシック" charset="0"/>
              </a:rPr>
              <a:t>essentially </a:t>
            </a:r>
            <a:r>
              <a:rPr lang="en-US" sz="4600" b="1" dirty="0">
                <a:solidFill>
                  <a:srgbClr val="FFFFFF"/>
                </a:solidFill>
                <a:latin typeface="Arial" charset="0"/>
                <a:ea typeface="ＭＳ Ｐゴシック" charset="0"/>
                <a:cs typeface="ＭＳ Ｐゴシック" charset="0"/>
              </a:rPr>
              <a:t>related to its </a:t>
            </a:r>
            <a:r>
              <a:rPr lang="en-US" sz="4600" b="1" dirty="0">
                <a:solidFill>
                  <a:srgbClr val="FF0000"/>
                </a:solidFill>
                <a:latin typeface="Arial" charset="0"/>
                <a:ea typeface="ＭＳ Ｐゴシック" charset="0"/>
                <a:cs typeface="ＭＳ Ｐゴシック" charset="0"/>
              </a:rPr>
              <a:t>commercial liquidity</a:t>
            </a:r>
            <a:r>
              <a:rPr lang="en-US" sz="4600" b="1" dirty="0" smtClean="0">
                <a:solidFill>
                  <a:schemeClr val="bg1"/>
                </a:solidFill>
                <a:latin typeface="Arial" charset="0"/>
                <a:ea typeface="ＭＳ Ｐゴシック" charset="0"/>
                <a:cs typeface="ＭＳ Ｐゴシック" charset="0"/>
              </a:rPr>
              <a:t>.</a:t>
            </a:r>
          </a:p>
          <a:p>
            <a:pPr marL="0" indent="0" fontAlgn="base">
              <a:lnSpc>
                <a:spcPct val="120000"/>
              </a:lnSpc>
              <a:spcAft>
                <a:spcPct val="0"/>
              </a:spcAft>
              <a:buNone/>
            </a:pPr>
            <a:endParaRPr lang="en-US" sz="4600" b="1" dirty="0">
              <a:latin typeface="Arial" charset="0"/>
              <a:ea typeface="ＭＳ Ｐゴシック" charset="0"/>
              <a:cs typeface="ＭＳ Ｐゴシック" charset="0"/>
            </a:endParaRPr>
          </a:p>
          <a:p>
            <a:pPr marL="0" indent="0" fontAlgn="base">
              <a:lnSpc>
                <a:spcPct val="120000"/>
              </a:lnSpc>
              <a:spcAft>
                <a:spcPct val="0"/>
              </a:spcAft>
              <a:buNone/>
            </a:pPr>
            <a:r>
              <a:rPr lang="en-US" sz="4600" b="1" dirty="0" smtClean="0">
                <a:solidFill>
                  <a:schemeClr val="bg1"/>
                </a:solidFill>
                <a:latin typeface="Arial" charset="0"/>
                <a:ea typeface="ＭＳ Ｐゴシック" charset="0"/>
                <a:cs typeface="ＭＳ Ｐゴシック" charset="0"/>
              </a:rPr>
              <a:t>The </a:t>
            </a:r>
            <a:r>
              <a:rPr lang="en-US" sz="4600" b="1" dirty="0">
                <a:solidFill>
                  <a:schemeClr val="bg1"/>
                </a:solidFill>
                <a:latin typeface="Arial" charset="0"/>
                <a:ea typeface="ＭＳ Ｐゴシック" charset="0"/>
                <a:cs typeface="ＭＳ Ｐゴシック" charset="0"/>
              </a:rPr>
              <a:t>only assumption is that creativity must exist, and that is </a:t>
            </a:r>
            <a:r>
              <a:rPr lang="en-US" sz="4600" b="1" dirty="0">
                <a:solidFill>
                  <a:srgbClr val="FF0000"/>
                </a:solidFill>
                <a:latin typeface="Arial" charset="0"/>
                <a:ea typeface="ＭＳ Ｐゴシック" charset="0"/>
                <a:cs typeface="ＭＳ Ｐゴシック" charset="0"/>
              </a:rPr>
              <a:t>only ever </a:t>
            </a:r>
            <a:r>
              <a:rPr lang="en-US" sz="4600" b="1" dirty="0" smtClean="0">
                <a:solidFill>
                  <a:srgbClr val="FF0000"/>
                </a:solidFill>
                <a:latin typeface="Arial" charset="0"/>
                <a:ea typeface="ＭＳ Ｐゴシック" charset="0"/>
                <a:cs typeface="ＭＳ Ｐゴシック" charset="0"/>
              </a:rPr>
              <a:t>implied, not expressed in </a:t>
            </a:r>
            <a:r>
              <a:rPr lang="en-US" sz="4600" b="1" i="1" dirty="0" smtClean="0">
                <a:solidFill>
                  <a:srgbClr val="FF0000"/>
                </a:solidFill>
                <a:latin typeface="Arial" charset="0"/>
                <a:ea typeface="ＭＳ Ｐゴシック" charset="0"/>
                <a:cs typeface="ＭＳ Ｐゴシック" charset="0"/>
              </a:rPr>
              <a:t>Copyright Act</a:t>
            </a:r>
            <a:r>
              <a:rPr lang="en-US" sz="4600" b="1" dirty="0" smtClean="0">
                <a:solidFill>
                  <a:srgbClr val="FF0000"/>
                </a:solidFill>
                <a:latin typeface="Arial" charset="0"/>
                <a:ea typeface="ＭＳ Ｐゴシック" charset="0"/>
                <a:cs typeface="ＭＳ Ｐゴシック" charset="0"/>
              </a:rPr>
              <a:t>.</a:t>
            </a:r>
            <a:endParaRPr lang="en-US" sz="4600" b="1" dirty="0">
              <a:solidFill>
                <a:srgbClr val="FF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16205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686800" cy="1016000"/>
          </a:xfrm>
        </p:spPr>
        <p:txBody>
          <a:bodyPr>
            <a:normAutofit/>
          </a:bodyPr>
          <a:lstStyle/>
          <a:p>
            <a:r>
              <a:rPr lang="en-US" sz="4800" b="1" dirty="0" smtClean="0">
                <a:solidFill>
                  <a:srgbClr val="FFFF00"/>
                </a:solidFill>
                <a:latin typeface="Arial"/>
                <a:cs typeface="Arial"/>
              </a:rPr>
              <a:t>   Does </a:t>
            </a:r>
            <a:r>
              <a:rPr lang="en-US" sz="4800" b="1" dirty="0" smtClean="0">
                <a:solidFill>
                  <a:srgbClr val="CCFFCC"/>
                </a:solidFill>
                <a:latin typeface="Arial"/>
                <a:cs typeface="Arial"/>
              </a:rPr>
              <a:t>“Originality” </a:t>
            </a:r>
            <a:r>
              <a:rPr lang="en-US" sz="4800" b="1" dirty="0" smtClean="0">
                <a:solidFill>
                  <a:srgbClr val="FFFF00"/>
                </a:solidFill>
                <a:latin typeface="Arial"/>
                <a:cs typeface="Arial"/>
              </a:rPr>
              <a:t>mean…</a:t>
            </a:r>
            <a:endParaRPr lang="en-US" sz="4800" b="1" dirty="0">
              <a:solidFill>
                <a:srgbClr val="FFFF00"/>
              </a:solidFill>
              <a:latin typeface="Arial"/>
              <a:cs typeface="Arial"/>
            </a:endParaRPr>
          </a:p>
        </p:txBody>
      </p:sp>
      <p:sp>
        <p:nvSpPr>
          <p:cNvPr id="3" name="Content Placeholder 2"/>
          <p:cNvSpPr>
            <a:spLocks noGrp="1"/>
          </p:cNvSpPr>
          <p:nvPr>
            <p:ph sz="quarter" idx="10"/>
          </p:nvPr>
        </p:nvSpPr>
        <p:spPr>
          <a:xfrm>
            <a:off x="457200" y="1751182"/>
            <a:ext cx="8229600" cy="3974951"/>
          </a:xfrm>
        </p:spPr>
        <p:txBody>
          <a:bodyPr/>
          <a:lstStyle/>
          <a:p>
            <a:pPr marL="0" indent="0">
              <a:buNone/>
            </a:pPr>
            <a:r>
              <a:rPr lang="en-US" sz="7200" b="1" dirty="0" smtClean="0">
                <a:solidFill>
                  <a:srgbClr val="FFFFFF"/>
                </a:solidFill>
                <a:latin typeface="American Typewriter"/>
                <a:cs typeface="American Typewriter"/>
              </a:rPr>
              <a:t>       CREATOR</a:t>
            </a:r>
            <a:endParaRPr lang="en-US" sz="7200" b="1" dirty="0">
              <a:solidFill>
                <a:srgbClr val="FFFFFF"/>
              </a:solidFill>
              <a:latin typeface="American Typewriter"/>
              <a:cs typeface="American Typewriter"/>
            </a:endParaRPr>
          </a:p>
          <a:p>
            <a:pPr marL="0" indent="0">
              <a:buNone/>
            </a:pPr>
            <a:r>
              <a:rPr lang="en-US" sz="7200" b="1" dirty="0">
                <a:solidFill>
                  <a:schemeClr val="tx1"/>
                </a:solidFill>
                <a:latin typeface="American Typewriter"/>
                <a:cs typeface="American Typewriter"/>
              </a:rPr>
              <a:t>               </a:t>
            </a:r>
            <a:r>
              <a:rPr lang="en-US" sz="7200" b="1" dirty="0">
                <a:solidFill>
                  <a:srgbClr val="FF0000"/>
                </a:solidFill>
                <a:latin typeface="American Typewriter"/>
                <a:cs typeface="American Typewriter"/>
              </a:rPr>
              <a:t>or</a:t>
            </a:r>
          </a:p>
          <a:p>
            <a:pPr marL="0" indent="0">
              <a:buNone/>
            </a:pPr>
            <a:r>
              <a:rPr lang="en-US" sz="7200" b="1" dirty="0">
                <a:solidFill>
                  <a:schemeClr val="tx1"/>
                </a:solidFill>
                <a:latin typeface="American Typewriter"/>
                <a:cs typeface="American Typewriter"/>
              </a:rPr>
              <a:t>     </a:t>
            </a:r>
            <a:r>
              <a:rPr lang="en-US" sz="7200" b="1" dirty="0">
                <a:solidFill>
                  <a:srgbClr val="FFFFFF"/>
                </a:solidFill>
                <a:latin typeface="American Typewriter"/>
                <a:cs typeface="American Typewriter"/>
              </a:rPr>
              <a:t>CONNECTOR</a:t>
            </a:r>
          </a:p>
          <a:p>
            <a:pPr marL="0" indent="0">
              <a:buNone/>
            </a:pPr>
            <a:endParaRPr lang="en-US" dirty="0"/>
          </a:p>
        </p:txBody>
      </p:sp>
    </p:spTree>
    <p:extLst>
      <p:ext uri="{BB962C8B-B14F-4D97-AF65-F5344CB8AC3E}">
        <p14:creationId xmlns:p14="http://schemas.microsoft.com/office/powerpoint/2010/main" val="763376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3194"/>
            <a:ext cx="8686800" cy="1169399"/>
          </a:xfrm>
        </p:spPr>
        <p:txBody>
          <a:bodyPr>
            <a:normAutofit fontScale="90000"/>
          </a:bodyPr>
          <a:lstStyle/>
          <a:p>
            <a:r>
              <a:rPr lang="en-US" dirty="0" smtClean="0">
                <a:solidFill>
                  <a:srgbClr val="FFFF00"/>
                </a:solidFill>
              </a:rPr>
              <a:t/>
            </a:r>
            <a:br>
              <a:rPr lang="en-US" dirty="0" smtClean="0">
                <a:solidFill>
                  <a:srgbClr val="FFFF00"/>
                </a:solidFill>
              </a:rPr>
            </a:br>
            <a:r>
              <a:rPr lang="en-US" sz="5300" b="1" dirty="0" smtClean="0">
                <a:solidFill>
                  <a:srgbClr val="FFFF00"/>
                </a:solidFill>
                <a:latin typeface="+mn-lt"/>
              </a:rPr>
              <a:t>Must mean </a:t>
            </a:r>
            <a:r>
              <a:rPr lang="en-US" sz="5300" b="1" dirty="0">
                <a:solidFill>
                  <a:srgbClr val="FFFFFF"/>
                </a:solidFill>
                <a:latin typeface="American Typewriter"/>
                <a:cs typeface="American Typewriter"/>
              </a:rPr>
              <a:t>CONNECTOR</a:t>
            </a:r>
            <a:br>
              <a:rPr lang="en-US" sz="5300" b="1" dirty="0">
                <a:solidFill>
                  <a:srgbClr val="FFFFFF"/>
                </a:solidFill>
                <a:latin typeface="American Typewriter"/>
                <a:cs typeface="American Typewriter"/>
              </a:rPr>
            </a:br>
            <a:endParaRPr lang="en-US" sz="5300" b="1" dirty="0"/>
          </a:p>
        </p:txBody>
      </p:sp>
      <p:sp>
        <p:nvSpPr>
          <p:cNvPr id="3" name="Content Placeholder 2"/>
          <p:cNvSpPr>
            <a:spLocks noGrp="1"/>
          </p:cNvSpPr>
          <p:nvPr>
            <p:ph sz="quarter" idx="10"/>
          </p:nvPr>
        </p:nvSpPr>
        <p:spPr/>
        <p:txBody>
          <a:bodyPr>
            <a:normAutofit/>
          </a:bodyPr>
          <a:lstStyle/>
          <a:p>
            <a:pPr marL="0" indent="0">
              <a:buNone/>
            </a:pPr>
            <a:r>
              <a:rPr lang="en-US" sz="3200" b="1" dirty="0">
                <a:solidFill>
                  <a:srgbClr val="CCFFCC"/>
                </a:solidFill>
                <a:latin typeface="Arial"/>
                <a:cs typeface="Arial"/>
              </a:rPr>
              <a:t>L</a:t>
            </a:r>
            <a:r>
              <a:rPr lang="en-US" sz="3200" b="1" dirty="0" smtClean="0">
                <a:solidFill>
                  <a:srgbClr val="CCFFCC"/>
                </a:solidFill>
                <a:latin typeface="Arial"/>
                <a:cs typeface="Arial"/>
              </a:rPr>
              <a:t>ow threshold. </a:t>
            </a:r>
            <a:r>
              <a:rPr lang="en-US" sz="3200" dirty="0" smtClean="0">
                <a:solidFill>
                  <a:srgbClr val="FF0000"/>
                </a:solidFill>
                <a:latin typeface="Arial"/>
                <a:cs typeface="Arial"/>
              </a:rPr>
              <a:t>Does not sound like:</a:t>
            </a:r>
          </a:p>
          <a:p>
            <a:pPr marL="0" indent="0">
              <a:buNone/>
            </a:pPr>
            <a:endParaRPr lang="en-US" sz="3200" dirty="0" smtClean="0">
              <a:solidFill>
                <a:schemeClr val="bg1"/>
              </a:solidFill>
              <a:latin typeface="Arial"/>
              <a:cs typeface="Arial"/>
            </a:endParaRPr>
          </a:p>
          <a:p>
            <a:pPr marL="0" indent="0">
              <a:buNone/>
            </a:pPr>
            <a:r>
              <a:rPr lang="en-US" sz="3200" dirty="0">
                <a:solidFill>
                  <a:schemeClr val="bg1"/>
                </a:solidFill>
                <a:latin typeface="Apple Chancery"/>
                <a:cs typeface="Apple Chancery"/>
              </a:rPr>
              <a:t>“T</a:t>
            </a:r>
            <a:r>
              <a:rPr lang="en-US" sz="3200" i="1" dirty="0">
                <a:solidFill>
                  <a:schemeClr val="bg1"/>
                </a:solidFill>
                <a:latin typeface="Apple Chancery"/>
                <a:cs typeface="Apple Chancery"/>
              </a:rPr>
              <a:t>he creative is the place where no one else has ever been. You have to leave the city of your comfort and go into the wilderness of your intuition. What you’ll discover will be wonderful. </a:t>
            </a:r>
            <a:r>
              <a:rPr lang="en-US" sz="3200" b="1" i="1" dirty="0">
                <a:solidFill>
                  <a:schemeClr val="bg1"/>
                </a:solidFill>
                <a:latin typeface="Apple Chancery"/>
                <a:cs typeface="Apple Chancery"/>
              </a:rPr>
              <a:t>What you’ll discover is yourself</a:t>
            </a:r>
            <a:r>
              <a:rPr lang="en-US" sz="3200" dirty="0">
                <a:solidFill>
                  <a:schemeClr val="bg1"/>
                </a:solidFill>
                <a:latin typeface="Apple Chancery"/>
                <a:cs typeface="Apple Chancery"/>
              </a:rPr>
              <a:t>.</a:t>
            </a:r>
            <a:r>
              <a:rPr lang="en-US" sz="3200" dirty="0" smtClean="0">
                <a:solidFill>
                  <a:schemeClr val="bg1"/>
                </a:solidFill>
                <a:latin typeface="Apple Chancery"/>
                <a:cs typeface="Apple Chancery"/>
              </a:rPr>
              <a:t>” (Alan </a:t>
            </a:r>
            <a:r>
              <a:rPr lang="en-US" sz="3200" dirty="0" err="1">
                <a:solidFill>
                  <a:schemeClr val="bg1"/>
                </a:solidFill>
                <a:latin typeface="Apple Chancery"/>
                <a:cs typeface="Apple Chancery"/>
              </a:rPr>
              <a:t>A</a:t>
            </a:r>
            <a:r>
              <a:rPr lang="en-US" sz="3200" dirty="0" err="1" smtClean="0">
                <a:solidFill>
                  <a:schemeClr val="bg1"/>
                </a:solidFill>
                <a:latin typeface="Apple Chancery"/>
                <a:cs typeface="Apple Chancery"/>
              </a:rPr>
              <a:t>lda</a:t>
            </a:r>
            <a:r>
              <a:rPr lang="en-US" sz="3200" dirty="0" smtClean="0">
                <a:solidFill>
                  <a:schemeClr val="bg1"/>
                </a:solidFill>
                <a:latin typeface="Apple Chancery"/>
                <a:cs typeface="Apple Chancery"/>
              </a:rPr>
              <a:t>)</a:t>
            </a:r>
            <a:endParaRPr lang="en-US" sz="3200" dirty="0">
              <a:solidFill>
                <a:schemeClr val="bg1"/>
              </a:solidFill>
              <a:latin typeface="Apple Chancery"/>
              <a:cs typeface="Apple Chancery"/>
            </a:endParaRPr>
          </a:p>
          <a:p>
            <a:endParaRPr lang="en-US" dirty="0"/>
          </a:p>
          <a:p>
            <a:pPr marL="0" indent="0">
              <a:buNone/>
            </a:pPr>
            <a:endParaRPr lang="en-US" dirty="0"/>
          </a:p>
        </p:txBody>
      </p:sp>
      <p:pic>
        <p:nvPicPr>
          <p:cNvPr id="4" name="Picture 3" descr="M-A-S-H_TV_title_scree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61404" y="4464556"/>
            <a:ext cx="2278434" cy="1713382"/>
          </a:xfrm>
          <a:prstGeom prst="rect">
            <a:avLst/>
          </a:prstGeom>
        </p:spPr>
      </p:pic>
    </p:spTree>
    <p:extLst>
      <p:ext uri="{BB962C8B-B14F-4D97-AF65-F5344CB8AC3E}">
        <p14:creationId xmlns:p14="http://schemas.microsoft.com/office/powerpoint/2010/main" val="2238980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6452" y="0"/>
            <a:ext cx="8090348" cy="1577989"/>
          </a:xfrm>
        </p:spPr>
        <p:txBody>
          <a:bodyPr>
            <a:normAutofit/>
          </a:bodyPr>
          <a:lstStyle/>
          <a:p>
            <a:r>
              <a:rPr lang="en-US" sz="4400" b="1" dirty="0" smtClean="0">
                <a:solidFill>
                  <a:srgbClr val="FFFF00"/>
                </a:solidFill>
                <a:latin typeface="Arial"/>
                <a:cs typeface="Arial"/>
              </a:rPr>
              <a:t>Is </a:t>
            </a:r>
            <a:r>
              <a:rPr lang="en-US" sz="4400" b="1" dirty="0" smtClean="0">
                <a:solidFill>
                  <a:schemeClr val="bg1"/>
                </a:solidFill>
                <a:latin typeface="Arial"/>
                <a:cs typeface="Arial"/>
              </a:rPr>
              <a:t>“original” </a:t>
            </a:r>
            <a:r>
              <a:rPr lang="en-US" sz="4400" b="1" dirty="0" smtClean="0">
                <a:solidFill>
                  <a:srgbClr val="FFFF00"/>
                </a:solidFill>
                <a:latin typeface="Arial"/>
                <a:cs typeface="Arial"/>
              </a:rPr>
              <a:t>in law consistent </a:t>
            </a:r>
            <a:br>
              <a:rPr lang="en-US" sz="4400" b="1" dirty="0" smtClean="0">
                <a:solidFill>
                  <a:srgbClr val="FFFF00"/>
                </a:solidFill>
                <a:latin typeface="Arial"/>
                <a:cs typeface="Arial"/>
              </a:rPr>
            </a:br>
            <a:r>
              <a:rPr lang="en-US" sz="4400" b="1" dirty="0" smtClean="0">
                <a:solidFill>
                  <a:srgbClr val="FFFF00"/>
                </a:solidFill>
                <a:latin typeface="Arial"/>
                <a:cs typeface="Arial"/>
              </a:rPr>
              <a:t>with the </a:t>
            </a:r>
            <a:r>
              <a:rPr lang="en-US" sz="4400" b="1" dirty="0" smtClean="0">
                <a:solidFill>
                  <a:srgbClr val="CCFFCC"/>
                </a:solidFill>
                <a:latin typeface="Arial"/>
                <a:cs typeface="Arial"/>
              </a:rPr>
              <a:t>“connector” </a:t>
            </a:r>
            <a:r>
              <a:rPr lang="en-US" sz="4400" b="1" dirty="0" smtClean="0">
                <a:solidFill>
                  <a:srgbClr val="FFFF00"/>
                </a:solidFill>
                <a:latin typeface="Arial"/>
                <a:cs typeface="Arial"/>
              </a:rPr>
              <a:t>meme?</a:t>
            </a:r>
            <a:endParaRPr lang="en-US" sz="4400" b="1" dirty="0">
              <a:solidFill>
                <a:srgbClr val="FFFF00"/>
              </a:solidFill>
              <a:latin typeface="Arial"/>
              <a:cs typeface="Arial"/>
            </a:endParaRPr>
          </a:p>
        </p:txBody>
      </p:sp>
      <p:pic>
        <p:nvPicPr>
          <p:cNvPr id="4" name="Content Placeholder 3" descr="Screen Shot 2015-01-26 at 5.42.42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84" r="-477"/>
          <a:stretch/>
        </p:blipFill>
        <p:spPr>
          <a:xfrm>
            <a:off x="596452" y="1577989"/>
            <a:ext cx="7859463" cy="4344776"/>
          </a:xfrm>
        </p:spPr>
      </p:pic>
    </p:spTree>
    <p:extLst>
      <p:ext uri="{BB962C8B-B14F-4D97-AF65-F5344CB8AC3E}">
        <p14:creationId xmlns:p14="http://schemas.microsoft.com/office/powerpoint/2010/main" val="2292187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6346" y="37936"/>
            <a:ext cx="8937654" cy="1016000"/>
          </a:xfrm>
        </p:spPr>
        <p:txBody>
          <a:bodyPr>
            <a:noAutofit/>
          </a:bodyPr>
          <a:lstStyle/>
          <a:p>
            <a:r>
              <a:rPr lang="en-US" sz="4400" b="1" dirty="0" smtClean="0">
                <a:solidFill>
                  <a:srgbClr val="FFFF00"/>
                </a:solidFill>
              </a:rPr>
              <a:t>Moreover…</a:t>
            </a:r>
            <a:endParaRPr lang="en-US" sz="4400" b="1" dirty="0">
              <a:solidFill>
                <a:srgbClr val="FFFF00"/>
              </a:solidFill>
            </a:endParaRPr>
          </a:p>
        </p:txBody>
      </p:sp>
      <p:pic>
        <p:nvPicPr>
          <p:cNvPr id="4" name="Content Placeholder 3" descr="Screen Shot 2015-01-26 at 5.43.00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07" r="-292"/>
          <a:stretch/>
        </p:blipFill>
        <p:spPr>
          <a:xfrm>
            <a:off x="206346" y="1057163"/>
            <a:ext cx="8740440" cy="4831431"/>
          </a:xfrm>
        </p:spPr>
      </p:pic>
    </p:spTree>
    <p:extLst>
      <p:ext uri="{BB962C8B-B14F-4D97-AF65-F5344CB8AC3E}">
        <p14:creationId xmlns:p14="http://schemas.microsoft.com/office/powerpoint/2010/main" val="3625539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2-10 at 12.19.40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486"/>
          <a:stretch/>
        </p:blipFill>
        <p:spPr>
          <a:xfrm>
            <a:off x="327730" y="452314"/>
            <a:ext cx="8491941" cy="4727557"/>
          </a:xfrm>
        </p:spPr>
      </p:pic>
    </p:spTree>
    <p:extLst>
      <p:ext uri="{BB962C8B-B14F-4D97-AF65-F5344CB8AC3E}">
        <p14:creationId xmlns:p14="http://schemas.microsoft.com/office/powerpoint/2010/main" val="3994938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2-10 at 12.35.37 A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t="-853" b="-853"/>
          <a:stretch>
            <a:fillRect/>
          </a:stretch>
        </p:blipFill>
        <p:spPr>
          <a:xfrm>
            <a:off x="901256" y="1"/>
            <a:ext cx="2785702" cy="1461634"/>
          </a:xfrm>
        </p:spPr>
      </p:pic>
      <p:pic>
        <p:nvPicPr>
          <p:cNvPr id="5" name="Picture 4" descr="Screen Shot 2015-02-10 at 12.36.1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1256" y="1461635"/>
            <a:ext cx="6841358" cy="4439854"/>
          </a:xfrm>
          <a:prstGeom prst="rect">
            <a:avLst/>
          </a:prstGeom>
        </p:spPr>
      </p:pic>
      <p:sp>
        <p:nvSpPr>
          <p:cNvPr id="6" name="Rectangle 5"/>
          <p:cNvSpPr/>
          <p:nvPr/>
        </p:nvSpPr>
        <p:spPr>
          <a:xfrm>
            <a:off x="4006581" y="261306"/>
            <a:ext cx="4572000" cy="1200329"/>
          </a:xfrm>
          <a:prstGeom prst="rect">
            <a:avLst/>
          </a:prstGeom>
        </p:spPr>
        <p:txBody>
          <a:bodyPr>
            <a:spAutoFit/>
          </a:bodyPr>
          <a:lstStyle/>
          <a:p>
            <a:r>
              <a:rPr lang="en-US" dirty="0">
                <a:solidFill>
                  <a:prstClr val="black"/>
                </a:solidFill>
                <a:latin typeface="Arial"/>
                <a:hlinkClick r:id="rId4"/>
              </a:rPr>
              <a:t>http://www.slate.com/articles/technology/future_tense/2015/01/</a:t>
            </a:r>
            <a:r>
              <a:rPr lang="en-US" dirty="0" smtClean="0">
                <a:solidFill>
                  <a:prstClr val="black"/>
                </a:solidFill>
                <a:latin typeface="Arial"/>
                <a:hlinkClick r:id="rId4"/>
              </a:rPr>
              <a:t>the_eureka_myth_confusion_about_creativity_and_our_flawed_ip_system.html</a:t>
            </a:r>
            <a:r>
              <a:rPr lang="en-US" dirty="0" smtClean="0">
                <a:solidFill>
                  <a:prstClr val="black"/>
                </a:solidFill>
                <a:latin typeface="Arial"/>
              </a:rPr>
              <a:t> </a:t>
            </a:r>
            <a:endParaRPr lang="en-US" dirty="0">
              <a:solidFill>
                <a:prstClr val="black"/>
              </a:solidFill>
              <a:latin typeface="Arial"/>
            </a:endParaRPr>
          </a:p>
        </p:txBody>
      </p:sp>
    </p:spTree>
    <p:extLst>
      <p:ext uri="{BB962C8B-B14F-4D97-AF65-F5344CB8AC3E}">
        <p14:creationId xmlns:p14="http://schemas.microsoft.com/office/powerpoint/2010/main" val="1061115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693"/>
            <a:ext cx="8229600" cy="1016000"/>
          </a:xfrm>
        </p:spPr>
        <p:txBody>
          <a:bodyPr>
            <a:normAutofit/>
          </a:bodyPr>
          <a:lstStyle/>
          <a:p>
            <a:r>
              <a:rPr lang="en-US" sz="4400" b="1" dirty="0" smtClean="0">
                <a:solidFill>
                  <a:srgbClr val="FFFF00"/>
                </a:solidFill>
                <a:latin typeface="+mn-lt"/>
              </a:rPr>
              <a:t>     So what about…?</a:t>
            </a:r>
            <a:endParaRPr lang="en-US" sz="4400" b="1" dirty="0">
              <a:solidFill>
                <a:srgbClr val="FFFF00"/>
              </a:solidFill>
              <a:latin typeface="+mn-lt"/>
            </a:endParaRPr>
          </a:p>
        </p:txBody>
      </p:sp>
      <p:pic>
        <p:nvPicPr>
          <p:cNvPr id="4" name="Content Placeholder 3" descr="Screen Shot 2015-01-24 at 1.26.59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566" r="-485"/>
          <a:stretch/>
        </p:blipFill>
        <p:spPr>
          <a:xfrm>
            <a:off x="1250627" y="940941"/>
            <a:ext cx="6697892" cy="4928410"/>
          </a:xfrm>
        </p:spPr>
      </p:pic>
    </p:spTree>
    <p:extLst>
      <p:ext uri="{BB962C8B-B14F-4D97-AF65-F5344CB8AC3E}">
        <p14:creationId xmlns:p14="http://schemas.microsoft.com/office/powerpoint/2010/main" val="3656813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97429"/>
            <a:ext cx="8686800" cy="1016000"/>
          </a:xfrm>
        </p:spPr>
        <p:txBody>
          <a:bodyPr>
            <a:normAutofit/>
          </a:bodyPr>
          <a:lstStyle/>
          <a:p>
            <a:r>
              <a:rPr lang="en-US" sz="4400" b="1" dirty="0" smtClean="0">
                <a:solidFill>
                  <a:srgbClr val="FFFF00"/>
                </a:solidFill>
                <a:latin typeface="+mn-lt"/>
              </a:rPr>
              <a:t>How goes? </a:t>
            </a:r>
            <a:endParaRPr lang="en-US" sz="4400" b="1" dirty="0">
              <a:solidFill>
                <a:schemeClr val="bg1"/>
              </a:solidFill>
              <a:latin typeface="+mn-lt"/>
            </a:endParaRPr>
          </a:p>
        </p:txBody>
      </p:sp>
      <p:pic>
        <p:nvPicPr>
          <p:cNvPr id="4" name="Content Placeholder 3" descr="Screen Shot 2015-01-26 at 3.36.50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203" b="833"/>
          <a:stretch/>
        </p:blipFill>
        <p:spPr>
          <a:xfrm>
            <a:off x="457200" y="1718001"/>
            <a:ext cx="8229600" cy="3660090"/>
          </a:xfrm>
        </p:spPr>
      </p:pic>
    </p:spTree>
    <p:extLst>
      <p:ext uri="{BB962C8B-B14F-4D97-AF65-F5344CB8AC3E}">
        <p14:creationId xmlns:p14="http://schemas.microsoft.com/office/powerpoint/2010/main" val="302605015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0008" y="0"/>
            <a:ext cx="8173991" cy="861453"/>
          </a:xfrm>
        </p:spPr>
        <p:txBody>
          <a:bodyPr>
            <a:normAutofit/>
          </a:bodyPr>
          <a:lstStyle/>
          <a:p>
            <a:r>
              <a:rPr lang="en-US" sz="4400" b="1" dirty="0" smtClean="0">
                <a:solidFill>
                  <a:srgbClr val="FFFF00"/>
                </a:solidFill>
                <a:latin typeface="+mn-lt"/>
              </a:rPr>
              <a:t>Or…</a:t>
            </a:r>
            <a:endParaRPr lang="en-US" sz="4400" b="1" dirty="0">
              <a:solidFill>
                <a:srgbClr val="FFFF00"/>
              </a:solidFill>
              <a:latin typeface="+mn-lt"/>
            </a:endParaRPr>
          </a:p>
        </p:txBody>
      </p:sp>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061449" y="861453"/>
            <a:ext cx="7022036" cy="4710113"/>
          </a:xfrm>
        </p:spPr>
      </p:pic>
      <p:sp>
        <p:nvSpPr>
          <p:cNvPr id="6" name="Rectangle 5"/>
          <p:cNvSpPr/>
          <p:nvPr/>
        </p:nvSpPr>
        <p:spPr>
          <a:xfrm>
            <a:off x="970009" y="5563775"/>
            <a:ext cx="7895307" cy="369332"/>
          </a:xfrm>
          <a:prstGeom prst="rect">
            <a:avLst/>
          </a:prstGeom>
        </p:spPr>
        <p:txBody>
          <a:bodyPr wrap="square">
            <a:spAutoFit/>
          </a:bodyPr>
          <a:lstStyle/>
          <a:p>
            <a:r>
              <a:rPr lang="en-US" dirty="0">
                <a:solidFill>
                  <a:prstClr val="black"/>
                </a:solidFill>
                <a:latin typeface="Arial"/>
                <a:hlinkClick r:id="rId3"/>
              </a:rPr>
              <a:t>http://</a:t>
            </a:r>
            <a:r>
              <a:rPr lang="en-US" dirty="0" smtClean="0">
                <a:solidFill>
                  <a:prstClr val="black"/>
                </a:solidFill>
                <a:latin typeface="Arial"/>
                <a:hlinkClick r:id="rId3"/>
              </a:rPr>
              <a:t>www.newyorker.com/magazine/2014/10/20/crooner-rights-spat</a:t>
            </a:r>
            <a:r>
              <a:rPr lang="en-US" dirty="0" smtClean="0">
                <a:solidFill>
                  <a:prstClr val="black"/>
                </a:solidFill>
                <a:latin typeface="Arial"/>
              </a:rPr>
              <a:t> </a:t>
            </a:r>
            <a:endParaRPr lang="en-US" dirty="0">
              <a:solidFill>
                <a:prstClr val="black"/>
              </a:solidFill>
              <a:latin typeface="Arial"/>
            </a:endParaRPr>
          </a:p>
        </p:txBody>
      </p:sp>
    </p:spTree>
    <p:extLst>
      <p:ext uri="{BB962C8B-B14F-4D97-AF65-F5344CB8AC3E}">
        <p14:creationId xmlns:p14="http://schemas.microsoft.com/office/powerpoint/2010/main" val="3744926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644" y="0"/>
            <a:ext cx="8932356" cy="1016000"/>
          </a:xfrm>
        </p:spPr>
        <p:txBody>
          <a:bodyPr>
            <a:noAutofit/>
          </a:bodyPr>
          <a:lstStyle/>
          <a:p>
            <a:r>
              <a:rPr lang="en-US" sz="4400" b="1" dirty="0" smtClean="0">
                <a:solidFill>
                  <a:srgbClr val="FFFF00"/>
                </a:solidFill>
                <a:latin typeface="Arial"/>
                <a:cs typeface="Arial"/>
              </a:rPr>
              <a:t>The answer? </a:t>
            </a:r>
            <a:r>
              <a:rPr lang="en-US" sz="4400" b="1" dirty="0" smtClean="0">
                <a:solidFill>
                  <a:srgbClr val="FF0000"/>
                </a:solidFill>
                <a:latin typeface="Arial"/>
                <a:cs typeface="Arial"/>
              </a:rPr>
              <a:t>Double standards.</a:t>
            </a:r>
            <a:endParaRPr lang="en-US" sz="4400" b="1" dirty="0">
              <a:solidFill>
                <a:srgbClr val="FF0000"/>
              </a:solidFill>
              <a:latin typeface="Arial"/>
              <a:cs typeface="Arial"/>
            </a:endParaRPr>
          </a:p>
        </p:txBody>
      </p:sp>
      <p:pic>
        <p:nvPicPr>
          <p:cNvPr id="4" name="Content Placeholder 3" descr="Screen Shot 2015-01-26 at 5.40.52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23" r="-339"/>
          <a:stretch/>
        </p:blipFill>
        <p:spPr>
          <a:xfrm>
            <a:off x="1135183" y="963839"/>
            <a:ext cx="6830342" cy="4928906"/>
          </a:xfrm>
        </p:spPr>
      </p:pic>
    </p:spTree>
    <p:extLst>
      <p:ext uri="{BB962C8B-B14F-4D97-AF65-F5344CB8AC3E}">
        <p14:creationId xmlns:p14="http://schemas.microsoft.com/office/powerpoint/2010/main" val="687953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693"/>
            <a:ext cx="8229600" cy="1016000"/>
          </a:xfrm>
        </p:spPr>
        <p:txBody>
          <a:bodyPr>
            <a:normAutofit/>
          </a:bodyPr>
          <a:lstStyle/>
          <a:p>
            <a:r>
              <a:rPr lang="en-US" sz="4400" b="1" dirty="0" smtClean="0">
                <a:solidFill>
                  <a:srgbClr val="FFFF00"/>
                </a:solidFill>
                <a:latin typeface="+mn-lt"/>
              </a:rPr>
              <a:t>              Another Angle:</a:t>
            </a:r>
            <a:endParaRPr lang="en-US" sz="4400" b="1" dirty="0">
              <a:solidFill>
                <a:srgbClr val="FFFF00"/>
              </a:solidFill>
              <a:latin typeface="+mn-lt"/>
            </a:endParaRPr>
          </a:p>
        </p:txBody>
      </p:sp>
      <p:pic>
        <p:nvPicPr>
          <p:cNvPr id="4" name="Content Placeholder 3" descr="Screen Shot 2015-02-10 at 12.30.24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63" r="400"/>
          <a:stretch/>
        </p:blipFill>
        <p:spPr>
          <a:xfrm>
            <a:off x="2751376" y="1035050"/>
            <a:ext cx="3848081" cy="4990494"/>
          </a:xfrm>
        </p:spPr>
      </p:pic>
    </p:spTree>
    <p:extLst>
      <p:ext uri="{BB962C8B-B14F-4D97-AF65-F5344CB8AC3E}">
        <p14:creationId xmlns:p14="http://schemas.microsoft.com/office/powerpoint/2010/main" val="3679397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7731"/>
            <a:ext cx="8686800" cy="2155303"/>
          </a:xfrm>
        </p:spPr>
        <p:txBody>
          <a:bodyPr>
            <a:normAutofit fontScale="90000"/>
          </a:bodyPr>
          <a:lstStyle/>
          <a:p>
            <a:r>
              <a:rPr lang="en-US" b="1" dirty="0" smtClean="0">
                <a:solidFill>
                  <a:srgbClr val="FFFF00"/>
                </a:solidFill>
                <a:latin typeface="+mn-lt"/>
              </a:rPr>
              <a:t>Silicon Valley Success v. Boston Tech Stasis: </a:t>
            </a:r>
            <a:r>
              <a:rPr lang="en-US" b="1" dirty="0" smtClean="0">
                <a:solidFill>
                  <a:schemeClr val="bg1"/>
                </a:solidFill>
                <a:latin typeface="+mn-lt"/>
              </a:rPr>
              <a:t>About law effectively prohibiting restrictive covenants on employee movement in California</a:t>
            </a:r>
            <a:r>
              <a:rPr lang="en-US" b="1" dirty="0" smtClean="0">
                <a:solidFill>
                  <a:srgbClr val="FFFF00"/>
                </a:solidFill>
                <a:latin typeface="+mn-lt"/>
              </a:rPr>
              <a:t>? </a:t>
            </a:r>
            <a:endParaRPr lang="en-US" b="1" dirty="0">
              <a:solidFill>
                <a:srgbClr val="FFFF00"/>
              </a:solidFill>
              <a:latin typeface="+mn-lt"/>
            </a:endParaRPr>
          </a:p>
        </p:txBody>
      </p:sp>
      <p:sp>
        <p:nvSpPr>
          <p:cNvPr id="5" name="TextBox 4"/>
          <p:cNvSpPr txBox="1"/>
          <p:nvPr/>
        </p:nvSpPr>
        <p:spPr>
          <a:xfrm>
            <a:off x="457200" y="5742416"/>
            <a:ext cx="1133581" cy="369332"/>
          </a:xfrm>
          <a:prstGeom prst="rect">
            <a:avLst/>
          </a:prstGeom>
          <a:noFill/>
        </p:spPr>
        <p:txBody>
          <a:bodyPr wrap="none" rtlCol="0">
            <a:spAutoFit/>
          </a:bodyPr>
          <a:lstStyle/>
          <a:p>
            <a:r>
              <a:rPr lang="en-US" b="1" dirty="0" smtClean="0">
                <a:solidFill>
                  <a:srgbClr val="FFFFFF"/>
                </a:solidFill>
              </a:rPr>
              <a:t>Stanford</a:t>
            </a:r>
            <a:endParaRPr lang="en-US" b="1" dirty="0">
              <a:solidFill>
                <a:srgbClr val="FFFFFF"/>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8969" y="2424716"/>
            <a:ext cx="2013283" cy="3356520"/>
          </a:xfrm>
          <a:prstGeom prst="rect">
            <a:avLst/>
          </a:prstGeom>
        </p:spPr>
      </p:pic>
      <p:pic>
        <p:nvPicPr>
          <p:cNvPr id="8" name="Picture 7"/>
          <p:cNvPicPr>
            <a:picLocks noChangeAspect="1"/>
          </p:cNvPicPr>
          <p:nvPr/>
        </p:nvPicPr>
        <p:blipFill>
          <a:blip r:embed="rId3"/>
          <a:stretch>
            <a:fillRect/>
          </a:stretch>
        </p:blipFill>
        <p:spPr>
          <a:xfrm>
            <a:off x="3674916" y="2424715"/>
            <a:ext cx="4410527" cy="3307895"/>
          </a:xfrm>
          <a:prstGeom prst="rect">
            <a:avLst/>
          </a:prstGeom>
        </p:spPr>
      </p:pic>
      <p:sp>
        <p:nvSpPr>
          <p:cNvPr id="9" name="TextBox 8"/>
          <p:cNvSpPr txBox="1"/>
          <p:nvPr/>
        </p:nvSpPr>
        <p:spPr>
          <a:xfrm>
            <a:off x="4692158" y="5827163"/>
            <a:ext cx="582211" cy="369332"/>
          </a:xfrm>
          <a:prstGeom prst="rect">
            <a:avLst/>
          </a:prstGeom>
          <a:noFill/>
        </p:spPr>
        <p:txBody>
          <a:bodyPr wrap="none" rtlCol="0">
            <a:spAutoFit/>
          </a:bodyPr>
          <a:lstStyle/>
          <a:p>
            <a:r>
              <a:rPr lang="en-US" b="1" dirty="0" smtClean="0">
                <a:solidFill>
                  <a:srgbClr val="FFFFFF"/>
                </a:solidFill>
              </a:rPr>
              <a:t>MIT</a:t>
            </a:r>
            <a:endParaRPr lang="en-US" b="1" dirty="0">
              <a:solidFill>
                <a:srgbClr val="FFFFFF"/>
              </a:solidFill>
            </a:endParaRPr>
          </a:p>
        </p:txBody>
      </p:sp>
    </p:spTree>
    <p:extLst>
      <p:ext uri="{BB962C8B-B14F-4D97-AF65-F5344CB8AC3E}">
        <p14:creationId xmlns:p14="http://schemas.microsoft.com/office/powerpoint/2010/main" val="553109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1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22283"/>
            <a:ext cx="8229600" cy="5668396"/>
          </a:xfrm>
        </p:spPr>
        <p:txBody>
          <a:bodyPr>
            <a:noAutofit/>
          </a:bodyPr>
          <a:lstStyle/>
          <a:p>
            <a:pPr marL="0" indent="0">
              <a:buNone/>
            </a:pPr>
            <a:r>
              <a:rPr lang="en-US" sz="4800" b="1" dirty="0" smtClean="0">
                <a:solidFill>
                  <a:schemeClr val="tx1"/>
                </a:solidFill>
              </a:rPr>
              <a:t>What’s at stake?</a:t>
            </a:r>
          </a:p>
          <a:p>
            <a:r>
              <a:rPr lang="en-US" sz="4800" b="1" dirty="0" smtClean="0">
                <a:solidFill>
                  <a:srgbClr val="0000FF"/>
                </a:solidFill>
              </a:rPr>
              <a:t>Mods</a:t>
            </a:r>
          </a:p>
          <a:p>
            <a:r>
              <a:rPr lang="en-US" sz="4800" b="1" dirty="0" err="1" smtClean="0">
                <a:solidFill>
                  <a:srgbClr val="008000"/>
                </a:solidFill>
              </a:rPr>
              <a:t>Machinima</a:t>
            </a:r>
            <a:endParaRPr lang="en-US" sz="4800" b="1" dirty="0" smtClean="0">
              <a:solidFill>
                <a:srgbClr val="008000"/>
              </a:solidFill>
            </a:endParaRPr>
          </a:p>
          <a:p>
            <a:r>
              <a:rPr lang="en-US" sz="4800" b="1" dirty="0" smtClean="0">
                <a:solidFill>
                  <a:schemeClr val="tx1"/>
                </a:solidFill>
                <a:latin typeface="Apple Chancery"/>
                <a:cs typeface="Apple Chancery"/>
              </a:rPr>
              <a:t>Fan Fiction</a:t>
            </a:r>
          </a:p>
          <a:p>
            <a:r>
              <a:rPr lang="en-US" sz="4800" b="1" dirty="0" smtClean="0">
                <a:solidFill>
                  <a:srgbClr val="000090"/>
                </a:solidFill>
                <a:latin typeface="Bangla MN"/>
                <a:cs typeface="Bangla MN"/>
              </a:rPr>
              <a:t>Re-mix</a:t>
            </a:r>
          </a:p>
          <a:p>
            <a:r>
              <a:rPr lang="en-US" sz="4800" b="1" dirty="0" smtClean="0">
                <a:solidFill>
                  <a:schemeClr val="tx1"/>
                </a:solidFill>
              </a:rPr>
              <a:t>Multi-source content</a:t>
            </a:r>
          </a:p>
          <a:p>
            <a:r>
              <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3D Printing</a:t>
            </a:r>
          </a:p>
          <a:p>
            <a:pPr marL="0" indent="0">
              <a:buNone/>
            </a:pPr>
            <a:endParaRPr lang="en-US" sz="4000" b="1" dirty="0">
              <a:solidFill>
                <a:srgbClr val="70167B"/>
              </a:solidFill>
            </a:endParaRPr>
          </a:p>
        </p:txBody>
      </p:sp>
    </p:spTree>
    <p:extLst>
      <p:ext uri="{BB962C8B-B14F-4D97-AF65-F5344CB8AC3E}">
        <p14:creationId xmlns:p14="http://schemas.microsoft.com/office/powerpoint/2010/main" val="1848845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594971" cy="1230524"/>
          </a:xfrm>
        </p:spPr>
        <p:txBody>
          <a:bodyPr>
            <a:normAutofit fontScale="90000"/>
          </a:bodyPr>
          <a:lstStyle/>
          <a:p>
            <a:r>
              <a:rPr lang="en-US" sz="3600" b="1" dirty="0" smtClean="0">
                <a:solidFill>
                  <a:srgbClr val="FFFF00"/>
                </a:solidFill>
                <a:latin typeface="+mn-lt"/>
              </a:rPr>
              <a:t>How do we update “Derivative Rights” </a:t>
            </a:r>
            <a:br>
              <a:rPr lang="en-US" sz="3600" b="1" dirty="0" smtClean="0">
                <a:solidFill>
                  <a:srgbClr val="FFFF00"/>
                </a:solidFill>
                <a:latin typeface="+mn-lt"/>
              </a:rPr>
            </a:br>
            <a:r>
              <a:rPr lang="en-US" sz="3600" b="1" dirty="0" smtClean="0">
                <a:solidFill>
                  <a:srgbClr val="FFFF00"/>
                </a:solidFill>
                <a:latin typeface="+mn-lt"/>
              </a:rPr>
              <a:t>for </a:t>
            </a:r>
            <a:r>
              <a:rPr lang="en-US" sz="3600" b="1" dirty="0">
                <a:solidFill>
                  <a:srgbClr val="FFFF00"/>
                </a:solidFill>
                <a:latin typeface="+mn-lt"/>
              </a:rPr>
              <a:t>the </a:t>
            </a:r>
            <a:r>
              <a:rPr lang="en-US" sz="3600" b="1" dirty="0" smtClean="0">
                <a:solidFill>
                  <a:srgbClr val="FFFF00"/>
                </a:solidFill>
                <a:latin typeface="+mn-lt"/>
              </a:rPr>
              <a:t>Digital Age? </a:t>
            </a:r>
            <a:r>
              <a:rPr lang="en-US" sz="3600" b="1" dirty="0" smtClean="0">
                <a:solidFill>
                  <a:schemeClr val="bg1"/>
                </a:solidFill>
                <a:latin typeface="+mn-lt"/>
              </a:rPr>
              <a:t>(current provisions)</a:t>
            </a:r>
            <a:endParaRPr lang="en-US" sz="3600" b="1" dirty="0">
              <a:solidFill>
                <a:schemeClr val="bg1"/>
              </a:solidFill>
              <a:latin typeface="+mn-lt"/>
            </a:endParaRPr>
          </a:p>
        </p:txBody>
      </p:sp>
      <p:sp>
        <p:nvSpPr>
          <p:cNvPr id="3" name="Content Placeholder 2"/>
          <p:cNvSpPr>
            <a:spLocks noGrp="1"/>
          </p:cNvSpPr>
          <p:nvPr>
            <p:ph sz="quarter" idx="10"/>
          </p:nvPr>
        </p:nvSpPr>
        <p:spPr>
          <a:xfrm>
            <a:off x="457200" y="1230525"/>
            <a:ext cx="8686800" cy="4758940"/>
          </a:xfrm>
        </p:spPr>
        <p:txBody>
          <a:bodyPr>
            <a:normAutofit lnSpcReduction="10000"/>
          </a:bodyPr>
          <a:lstStyle/>
          <a:p>
            <a:pPr marL="0" indent="0" fontAlgn="base">
              <a:lnSpc>
                <a:spcPct val="90000"/>
              </a:lnSpc>
              <a:spcAft>
                <a:spcPct val="0"/>
              </a:spcAft>
              <a:buNone/>
            </a:pPr>
            <a:r>
              <a:rPr lang="en-CA" sz="1400" dirty="0">
                <a:solidFill>
                  <a:schemeClr val="bg1"/>
                </a:solidFill>
                <a:latin typeface="Arial" charset="0"/>
                <a:ea typeface="ＭＳ Ｐゴシック" charset="0"/>
                <a:cs typeface="ＭＳ Ｐゴシック" charset="0"/>
              </a:rPr>
              <a:t>3. (1) For the purposes of this Act, “copyright”, in relation to a work, means the </a:t>
            </a:r>
            <a:r>
              <a:rPr lang="en-CA" sz="1400" dirty="0">
                <a:solidFill>
                  <a:srgbClr val="FFFF00"/>
                </a:solidFill>
                <a:latin typeface="Arial" charset="0"/>
                <a:ea typeface="ＭＳ Ｐゴシック" charset="0"/>
                <a:cs typeface="ＭＳ Ｐゴシック" charset="0"/>
              </a:rPr>
              <a:t>sole right to</a:t>
            </a:r>
            <a:r>
              <a:rPr lang="en-CA" sz="1400" dirty="0">
                <a:solidFill>
                  <a:schemeClr val="bg1"/>
                </a:solidFill>
                <a:latin typeface="Arial" charset="0"/>
                <a:ea typeface="ＭＳ Ｐゴシック" charset="0"/>
                <a:cs typeface="ＭＳ Ｐゴシック" charset="0"/>
              </a:rPr>
              <a:t> produce or </a:t>
            </a:r>
            <a:r>
              <a:rPr lang="en-CA" sz="1400" dirty="0">
                <a:solidFill>
                  <a:srgbClr val="FFFF00"/>
                </a:solidFill>
                <a:latin typeface="Arial" charset="0"/>
                <a:ea typeface="ＭＳ Ｐゴシック" charset="0"/>
                <a:cs typeface="ＭＳ Ｐゴシック" charset="0"/>
              </a:rPr>
              <a:t>reproduce the work or any substantial part thereof in any material form whatever</a:t>
            </a:r>
            <a:r>
              <a:rPr lang="en-CA" sz="1400" dirty="0">
                <a:solidFill>
                  <a:schemeClr val="bg1"/>
                </a:solidFill>
                <a:latin typeface="Arial" charset="0"/>
                <a:ea typeface="ＭＳ Ｐゴシック" charset="0"/>
                <a:cs typeface="ＭＳ Ｐゴシック" charset="0"/>
              </a:rPr>
              <a:t>, to perform the work or any substantial part thereof in public or, if the work is unpublished, to publish the work or any substantial part thereof, </a:t>
            </a:r>
            <a:r>
              <a:rPr lang="en-CA" sz="1400" dirty="0">
                <a:solidFill>
                  <a:srgbClr val="FFFF00"/>
                </a:solidFill>
                <a:latin typeface="Arial" charset="0"/>
                <a:ea typeface="ＭＳ Ｐゴシック" charset="0"/>
                <a:cs typeface="ＭＳ Ｐゴシック" charset="0"/>
              </a:rPr>
              <a:t>and includes the sole right</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a</a:t>
            </a:r>
            <a:r>
              <a:rPr lang="en-CA" sz="1400" dirty="0">
                <a:solidFill>
                  <a:schemeClr val="bg1"/>
                </a:solidFill>
                <a:latin typeface="Arial" charset="0"/>
                <a:ea typeface="ＭＳ Ｐゴシック" charset="0"/>
              </a:rPr>
              <a:t>) to produce, reproduce, perform or </a:t>
            </a:r>
            <a:r>
              <a:rPr lang="en-CA" sz="1400" dirty="0">
                <a:solidFill>
                  <a:srgbClr val="FFFF00"/>
                </a:solidFill>
                <a:latin typeface="Arial" charset="0"/>
                <a:ea typeface="ＭＳ Ｐゴシック" charset="0"/>
              </a:rPr>
              <a:t>publish any translation </a:t>
            </a:r>
            <a:r>
              <a:rPr lang="en-CA" sz="1400" dirty="0">
                <a:solidFill>
                  <a:schemeClr val="bg1"/>
                </a:solidFill>
                <a:latin typeface="Arial" charset="0"/>
                <a:ea typeface="ＭＳ Ｐゴシック" charset="0"/>
              </a:rPr>
              <a:t>of the work,</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b</a:t>
            </a:r>
            <a:r>
              <a:rPr lang="en-CA" sz="1400" dirty="0">
                <a:solidFill>
                  <a:schemeClr val="bg1"/>
                </a:solidFill>
                <a:latin typeface="Arial" charset="0"/>
                <a:ea typeface="ＭＳ Ｐゴシック" charset="0"/>
              </a:rPr>
              <a:t>) in the case of a dramatic work, to convert it into a novel or other non-dramatic work,</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c</a:t>
            </a:r>
            <a:r>
              <a:rPr lang="en-CA" sz="1400" dirty="0">
                <a:solidFill>
                  <a:schemeClr val="bg1"/>
                </a:solidFill>
                <a:latin typeface="Arial" charset="0"/>
                <a:ea typeface="ＭＳ Ｐゴシック" charset="0"/>
              </a:rPr>
              <a:t>) in the case of a novel or other non-dramatic work, or of an artistic work, to convert it into a dramatic work, by way of performance in public or otherwise,</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d</a:t>
            </a:r>
            <a:r>
              <a:rPr lang="en-CA" sz="1400" dirty="0">
                <a:solidFill>
                  <a:schemeClr val="bg1"/>
                </a:solidFill>
                <a:latin typeface="Arial" charset="0"/>
                <a:ea typeface="ＭＳ Ｐゴシック" charset="0"/>
              </a:rPr>
              <a:t>) in the case of a literary, dramatic or musical work, to make any sound recording, cinematograph film or other contrivance by means of which the work may be mechanically reproduced or performed,</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e</a:t>
            </a:r>
            <a:r>
              <a:rPr lang="en-CA" sz="1400" dirty="0">
                <a:solidFill>
                  <a:schemeClr val="bg1"/>
                </a:solidFill>
                <a:latin typeface="Arial" charset="0"/>
                <a:ea typeface="ＭＳ Ｐゴシック" charset="0"/>
              </a:rPr>
              <a:t>)</a:t>
            </a:r>
            <a:r>
              <a:rPr lang="en-CA" sz="1400" dirty="0">
                <a:solidFill>
                  <a:srgbClr val="FFFF00"/>
                </a:solidFill>
                <a:latin typeface="Arial" charset="0"/>
                <a:ea typeface="ＭＳ Ｐゴシック" charset="0"/>
              </a:rPr>
              <a:t> </a:t>
            </a:r>
            <a:r>
              <a:rPr lang="en-CA" sz="1400" dirty="0">
                <a:solidFill>
                  <a:schemeClr val="bg1"/>
                </a:solidFill>
                <a:latin typeface="Arial" charset="0"/>
                <a:ea typeface="ＭＳ Ｐゴシック" charset="0"/>
              </a:rPr>
              <a:t>in the case of any literary, dramatic, musical or artistic work, to reproduce, adapt and publicly present the work as a cinematographic work,</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f</a:t>
            </a:r>
            <a:r>
              <a:rPr lang="en-CA" sz="1400" dirty="0">
                <a:solidFill>
                  <a:schemeClr val="bg1"/>
                </a:solidFill>
                <a:latin typeface="Arial" charset="0"/>
                <a:ea typeface="ＭＳ Ｐゴシック" charset="0"/>
              </a:rPr>
              <a:t>)</a:t>
            </a:r>
            <a:r>
              <a:rPr lang="en-CA" sz="1400" dirty="0">
                <a:solidFill>
                  <a:srgbClr val="FFFF00"/>
                </a:solidFill>
                <a:latin typeface="Arial" charset="0"/>
                <a:ea typeface="ＭＳ Ｐゴシック" charset="0"/>
              </a:rPr>
              <a:t> in the case of any literary, dramatic, musical or artistic work, to communicate the work to the public by telecommunication,</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g</a:t>
            </a:r>
            <a:r>
              <a:rPr lang="en-CA" sz="1400" dirty="0">
                <a:solidFill>
                  <a:schemeClr val="bg1"/>
                </a:solidFill>
                <a:latin typeface="Arial" charset="0"/>
                <a:ea typeface="ＭＳ Ｐゴシック" charset="0"/>
              </a:rPr>
              <a:t>) to present at a public exhibition, for a purpose other than sale or hire, an artistic work created after June 7, 1988, other than a map, chart or plan,</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h</a:t>
            </a:r>
            <a:r>
              <a:rPr lang="en-CA" sz="1400" dirty="0">
                <a:solidFill>
                  <a:schemeClr val="bg1"/>
                </a:solidFill>
                <a:latin typeface="Arial" charset="0"/>
                <a:ea typeface="ＭＳ Ｐゴシック" charset="0"/>
              </a:rPr>
              <a:t>) in the case of a computer program that can be reproduced in the ordinary course of its use, other than by a reproduction during its execution in conjunction with a machine, device or computer, to rent out the computer program,</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err="1">
                <a:solidFill>
                  <a:schemeClr val="bg1"/>
                </a:solidFill>
                <a:latin typeface="Arial" charset="0"/>
                <a:ea typeface="ＭＳ Ｐゴシック" charset="0"/>
              </a:rPr>
              <a:t>i</a:t>
            </a:r>
            <a:r>
              <a:rPr lang="en-CA" sz="1400" dirty="0">
                <a:solidFill>
                  <a:schemeClr val="bg1"/>
                </a:solidFill>
                <a:latin typeface="Arial" charset="0"/>
                <a:ea typeface="ＭＳ Ｐゴシック" charset="0"/>
              </a:rPr>
              <a:t>) in the case of a musical work, to rent out a sound recording in which the work is embodied, and</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j</a:t>
            </a:r>
            <a:r>
              <a:rPr lang="en-CA" sz="1400" dirty="0">
                <a:solidFill>
                  <a:schemeClr val="bg1"/>
                </a:solidFill>
                <a:latin typeface="Arial" charset="0"/>
                <a:ea typeface="ＭＳ Ｐゴシック" charset="0"/>
              </a:rPr>
              <a:t>) in the case of a work that is in the form of a tangible object, to sell or otherwise transfer ownership of the tangible object, as long as that ownership has never previously been transferred in or outside Canada with the authorization of the copyright owner,</a:t>
            </a:r>
          </a:p>
          <a:p>
            <a:pPr marL="0" indent="0" fontAlgn="base">
              <a:lnSpc>
                <a:spcPct val="90000"/>
              </a:lnSpc>
              <a:spcAft>
                <a:spcPct val="0"/>
              </a:spcAft>
              <a:buNone/>
            </a:pPr>
            <a:r>
              <a:rPr lang="en-CA" sz="1400" dirty="0">
                <a:solidFill>
                  <a:schemeClr val="bg1"/>
                </a:solidFill>
                <a:latin typeface="Arial" charset="0"/>
                <a:ea typeface="ＭＳ Ｐゴシック" charset="0"/>
                <a:cs typeface="ＭＳ Ｐゴシック" charset="0"/>
              </a:rPr>
              <a:t>and to authorize any such acts.</a:t>
            </a:r>
          </a:p>
          <a:p>
            <a:pPr marL="0" indent="0">
              <a:buNone/>
            </a:pPr>
            <a:endParaRPr lang="en-US" dirty="0"/>
          </a:p>
        </p:txBody>
      </p:sp>
    </p:spTree>
    <p:extLst>
      <p:ext uri="{BB962C8B-B14F-4D97-AF65-F5344CB8AC3E}">
        <p14:creationId xmlns:p14="http://schemas.microsoft.com/office/powerpoint/2010/main" val="1780524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90"/>
            <a:ext cx="8229600" cy="1016000"/>
          </a:xfrm>
        </p:spPr>
        <p:txBody>
          <a:bodyPr/>
          <a:lstStyle/>
          <a:p>
            <a:r>
              <a:rPr lang="en-US" b="1" dirty="0" smtClean="0">
                <a:solidFill>
                  <a:srgbClr val="FFFF00"/>
                </a:solidFill>
                <a:latin typeface="+mn-lt"/>
              </a:rPr>
              <a:t>U.S. Copyright Act</a:t>
            </a:r>
            <a:endParaRPr lang="en-US" b="1" dirty="0">
              <a:solidFill>
                <a:srgbClr val="FFFF00"/>
              </a:solidFill>
              <a:latin typeface="+mn-lt"/>
            </a:endParaRPr>
          </a:p>
        </p:txBody>
      </p:sp>
      <p:sp>
        <p:nvSpPr>
          <p:cNvPr id="3" name="Content Placeholder 2"/>
          <p:cNvSpPr>
            <a:spLocks noGrp="1"/>
          </p:cNvSpPr>
          <p:nvPr>
            <p:ph sz="quarter" idx="10"/>
          </p:nvPr>
        </p:nvSpPr>
        <p:spPr>
          <a:xfrm>
            <a:off x="457200" y="1031289"/>
            <a:ext cx="8495360" cy="4883463"/>
          </a:xfrm>
        </p:spPr>
        <p:txBody>
          <a:bodyPr/>
          <a:lstStyle/>
          <a:p>
            <a:pPr marL="0" indent="0">
              <a:buNone/>
            </a:pPr>
            <a:r>
              <a:rPr lang="en-CA" sz="3200" dirty="0">
                <a:solidFill>
                  <a:schemeClr val="bg1"/>
                </a:solidFill>
                <a:latin typeface="+mn-lt"/>
              </a:rPr>
              <a:t>A </a:t>
            </a:r>
            <a:r>
              <a:rPr lang="en-CA" sz="3200" dirty="0">
                <a:solidFill>
                  <a:srgbClr val="FFFF00"/>
                </a:solidFill>
                <a:latin typeface="+mn-lt"/>
              </a:rPr>
              <a:t>“derivative work” is a work based upon one or more </a:t>
            </a:r>
            <a:r>
              <a:rPr lang="en-CA" sz="3200" dirty="0" err="1">
                <a:solidFill>
                  <a:srgbClr val="FFFF00"/>
                </a:solidFill>
                <a:latin typeface="+mn-lt"/>
              </a:rPr>
              <a:t>preexisting</a:t>
            </a:r>
            <a:r>
              <a:rPr lang="en-CA" sz="3200" dirty="0">
                <a:solidFill>
                  <a:srgbClr val="FFFF00"/>
                </a:solidFill>
                <a:latin typeface="+mn-lt"/>
              </a:rPr>
              <a:t> works, such as </a:t>
            </a:r>
            <a:r>
              <a:rPr lang="en-CA" sz="3200" dirty="0">
                <a:solidFill>
                  <a:schemeClr val="bg1"/>
                </a:solidFill>
                <a:latin typeface="+mn-lt"/>
              </a:rPr>
              <a:t>a translation, musical arrangement, dramatization, fictionalization, motion picture version, sound recording, art reproduction, abridgment, condensation, </a:t>
            </a:r>
            <a:r>
              <a:rPr lang="en-CA" sz="3200" dirty="0">
                <a:solidFill>
                  <a:srgbClr val="FFFF00"/>
                </a:solidFill>
                <a:latin typeface="+mn-lt"/>
              </a:rPr>
              <a:t>or any other form in which a work may be recast, transformed, or adapted</a:t>
            </a:r>
            <a:r>
              <a:rPr lang="en-CA" sz="3200" dirty="0">
                <a:solidFill>
                  <a:schemeClr val="bg1"/>
                </a:solidFill>
                <a:latin typeface="+mn-lt"/>
              </a:rPr>
              <a:t>. A work consisting of editorial revisions, annotations, elaborations, or other modifications which, as a whole, represent an original work of authorship, is a “derivative work”.</a:t>
            </a:r>
          </a:p>
          <a:p>
            <a:pPr marL="0" indent="0">
              <a:buNone/>
            </a:pPr>
            <a:endParaRPr lang="en-US" dirty="0"/>
          </a:p>
        </p:txBody>
      </p:sp>
    </p:spTree>
    <p:extLst>
      <p:ext uri="{BB962C8B-B14F-4D97-AF65-F5344CB8AC3E}">
        <p14:creationId xmlns:p14="http://schemas.microsoft.com/office/powerpoint/2010/main" val="2892315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7015"/>
            <a:ext cx="8229600" cy="1016000"/>
          </a:xfrm>
        </p:spPr>
        <p:txBody>
          <a:bodyPr/>
          <a:lstStyle/>
          <a:p>
            <a:r>
              <a:rPr lang="en-US" b="1" dirty="0" smtClean="0">
                <a:solidFill>
                  <a:srgbClr val="FFFF00"/>
                </a:solidFill>
                <a:latin typeface="+mn-lt"/>
              </a:rPr>
              <a:t>           Problem applies to…     </a:t>
            </a:r>
            <a:endParaRPr lang="en-US" b="1" dirty="0">
              <a:solidFill>
                <a:srgbClr val="FFFF00"/>
              </a:solidFill>
              <a:latin typeface="+mn-lt"/>
            </a:endParaRPr>
          </a:p>
        </p:txBody>
      </p:sp>
      <p:pic>
        <p:nvPicPr>
          <p:cNvPr id="4" name="Content Placeholder 3" descr="Spockanalia2.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681"/>
          <a:stretch/>
        </p:blipFill>
        <p:spPr>
          <a:xfrm>
            <a:off x="3014037" y="1191775"/>
            <a:ext cx="3148981" cy="4533494"/>
          </a:xfrm>
        </p:spPr>
      </p:pic>
      <p:sp>
        <p:nvSpPr>
          <p:cNvPr id="5" name="TextBox 4"/>
          <p:cNvSpPr txBox="1"/>
          <p:nvPr/>
        </p:nvSpPr>
        <p:spPr>
          <a:xfrm>
            <a:off x="6393592" y="5327154"/>
            <a:ext cx="1960743" cy="523220"/>
          </a:xfrm>
          <a:prstGeom prst="rect">
            <a:avLst/>
          </a:prstGeom>
          <a:noFill/>
        </p:spPr>
        <p:txBody>
          <a:bodyPr wrap="none" rtlCol="0">
            <a:spAutoFit/>
          </a:bodyPr>
          <a:lstStyle/>
          <a:p>
            <a:r>
              <a:rPr lang="en-US" sz="2800" dirty="0" smtClean="0">
                <a:solidFill>
                  <a:schemeClr val="bg1"/>
                </a:solidFill>
              </a:rPr>
              <a:t>Fan Fiction</a:t>
            </a:r>
            <a:endParaRPr lang="en-US" sz="2800" dirty="0">
              <a:solidFill>
                <a:schemeClr val="bg1"/>
              </a:solidFill>
            </a:endParaRPr>
          </a:p>
        </p:txBody>
      </p:sp>
    </p:spTree>
    <p:extLst>
      <p:ext uri="{BB962C8B-B14F-4D97-AF65-F5344CB8AC3E}">
        <p14:creationId xmlns:p14="http://schemas.microsoft.com/office/powerpoint/2010/main" val="3051909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9-24 at 8.38.07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8762" y="138545"/>
            <a:ext cx="8886337" cy="5471391"/>
          </a:xfrm>
          <a:prstGeom prst="rect">
            <a:avLst/>
          </a:prstGeom>
        </p:spPr>
      </p:pic>
      <p:sp>
        <p:nvSpPr>
          <p:cNvPr id="5" name="Rectangle 4"/>
          <p:cNvSpPr/>
          <p:nvPr/>
        </p:nvSpPr>
        <p:spPr>
          <a:xfrm>
            <a:off x="257664" y="5609936"/>
            <a:ext cx="8886336" cy="276999"/>
          </a:xfrm>
          <a:prstGeom prst="rect">
            <a:avLst/>
          </a:prstGeom>
        </p:spPr>
        <p:txBody>
          <a:bodyPr wrap="square">
            <a:spAutoFit/>
          </a:bodyPr>
          <a:lstStyle/>
          <a:p>
            <a:r>
              <a:rPr lang="en-US" sz="1200" dirty="0">
                <a:solidFill>
                  <a:prstClr val="black"/>
                </a:solidFill>
                <a:latin typeface="Arial"/>
                <a:hlinkClick r:id="rId3"/>
              </a:rPr>
              <a:t>https://www.techdirt.com/articles/20140821/21532628289/whats-so-bad-about-making-money-off-fan-</a:t>
            </a:r>
            <a:r>
              <a:rPr lang="en-US" sz="1200" dirty="0" smtClean="0">
                <a:solidFill>
                  <a:prstClr val="black"/>
                </a:solidFill>
                <a:latin typeface="Arial"/>
                <a:hlinkClick r:id="rId3"/>
              </a:rPr>
              <a:t>fiction.shtml</a:t>
            </a:r>
            <a:r>
              <a:rPr lang="en-US" sz="1200" dirty="0" smtClean="0">
                <a:solidFill>
                  <a:prstClr val="black"/>
                </a:solidFill>
                <a:latin typeface="Arial"/>
              </a:rPr>
              <a:t> </a:t>
            </a:r>
            <a:endParaRPr lang="en-US" sz="1200" dirty="0">
              <a:solidFill>
                <a:prstClr val="black"/>
              </a:solidFill>
              <a:latin typeface="Arial"/>
            </a:endParaRPr>
          </a:p>
        </p:txBody>
      </p:sp>
    </p:spTree>
    <p:extLst>
      <p:ext uri="{BB962C8B-B14F-4D97-AF65-F5344CB8AC3E}">
        <p14:creationId xmlns:p14="http://schemas.microsoft.com/office/powerpoint/2010/main" val="2912622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Machinima_sample_reindeer_full_size.ogg.jp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179" r="-179"/>
          <a:stretch>
            <a:fillRect/>
          </a:stretch>
        </p:blipFill>
        <p:spPr>
          <a:xfrm>
            <a:off x="457200" y="151551"/>
            <a:ext cx="8229600" cy="5630862"/>
          </a:xfrm>
        </p:spPr>
      </p:pic>
      <p:sp>
        <p:nvSpPr>
          <p:cNvPr id="5" name="TextBox 4"/>
          <p:cNvSpPr txBox="1"/>
          <p:nvPr/>
        </p:nvSpPr>
        <p:spPr>
          <a:xfrm>
            <a:off x="4568446" y="5839557"/>
            <a:ext cx="3964096" cy="461665"/>
          </a:xfrm>
          <a:prstGeom prst="rect">
            <a:avLst/>
          </a:prstGeom>
          <a:noFill/>
        </p:spPr>
        <p:txBody>
          <a:bodyPr wrap="none" rtlCol="0">
            <a:spAutoFit/>
          </a:bodyPr>
          <a:lstStyle/>
          <a:p>
            <a:r>
              <a:rPr lang="en-US" sz="2400" b="1" dirty="0" err="1" smtClean="0">
                <a:solidFill>
                  <a:srgbClr val="FFFF00"/>
                </a:solidFill>
              </a:rPr>
              <a:t>Machinima</a:t>
            </a:r>
            <a:r>
              <a:rPr lang="en-US" sz="2400" b="1" dirty="0" smtClean="0">
                <a:solidFill>
                  <a:srgbClr val="FFFF00"/>
                </a:solidFill>
              </a:rPr>
              <a:t> in Second Life</a:t>
            </a:r>
            <a:endParaRPr lang="en-US" sz="2400" b="1" dirty="0">
              <a:solidFill>
                <a:srgbClr val="FFFF00"/>
              </a:solidFill>
            </a:endParaRPr>
          </a:p>
        </p:txBody>
      </p:sp>
    </p:spTree>
    <p:extLst>
      <p:ext uri="{BB962C8B-B14F-4D97-AF65-F5344CB8AC3E}">
        <p14:creationId xmlns:p14="http://schemas.microsoft.com/office/powerpoint/2010/main" val="3507280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3251"/>
            <a:ext cx="8686800" cy="1385601"/>
          </a:xfrm>
        </p:spPr>
        <p:txBody>
          <a:bodyPr>
            <a:noAutofit/>
          </a:bodyPr>
          <a:lstStyle/>
          <a:p>
            <a:r>
              <a:rPr lang="en-US" b="1" dirty="0" smtClean="0">
                <a:solidFill>
                  <a:schemeClr val="bg1"/>
                </a:solidFill>
                <a:latin typeface="+mn-lt"/>
              </a:rPr>
              <a:t>   </a:t>
            </a:r>
            <a:r>
              <a:rPr lang="en-US" b="1" dirty="0">
                <a:solidFill>
                  <a:schemeClr val="bg1"/>
                </a:solidFill>
                <a:latin typeface="+mn-lt"/>
              </a:rPr>
              <a:t> </a:t>
            </a:r>
            <a:r>
              <a:rPr lang="en-US" b="1" dirty="0" smtClean="0">
                <a:solidFill>
                  <a:schemeClr val="bg1"/>
                </a:solidFill>
                <a:latin typeface="+mn-lt"/>
              </a:rPr>
              <a:t>Today:</a:t>
            </a:r>
            <a:r>
              <a:rPr lang="en-US" b="1" dirty="0" smtClean="0">
                <a:solidFill>
                  <a:srgbClr val="FFFF00"/>
                </a:solidFill>
                <a:latin typeface="+mn-lt"/>
              </a:rPr>
              <a:t> Solving Copyright  </a:t>
            </a:r>
            <a:br>
              <a:rPr lang="en-US" b="1" dirty="0" smtClean="0">
                <a:solidFill>
                  <a:srgbClr val="FFFF00"/>
                </a:solidFill>
                <a:latin typeface="+mn-lt"/>
              </a:rPr>
            </a:br>
            <a:r>
              <a:rPr lang="en-US" b="1" dirty="0">
                <a:solidFill>
                  <a:srgbClr val="FFFF00"/>
                </a:solidFill>
                <a:latin typeface="+mn-lt"/>
              </a:rPr>
              <a:t> </a:t>
            </a:r>
            <a:r>
              <a:rPr lang="en-US" b="1" dirty="0" smtClean="0">
                <a:solidFill>
                  <a:srgbClr val="FFFF00"/>
                </a:solidFill>
                <a:latin typeface="+mn-lt"/>
              </a:rPr>
              <a:t>                Once &amp; For All</a:t>
            </a:r>
            <a:endParaRPr lang="en-US" b="1" dirty="0">
              <a:solidFill>
                <a:srgbClr val="FFFF00"/>
              </a:solidFill>
              <a:latin typeface="+mn-lt"/>
            </a:endParaRPr>
          </a:p>
        </p:txBody>
      </p:sp>
      <p:pic>
        <p:nvPicPr>
          <p:cNvPr id="6" name="Content Placeholder 5" descr="220px-Charlie_Chaplin.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389"/>
          <a:stretch/>
        </p:blipFill>
        <p:spPr>
          <a:xfrm>
            <a:off x="2913381" y="1538852"/>
            <a:ext cx="3398944" cy="4318000"/>
          </a:xfrm>
        </p:spPr>
      </p:pic>
    </p:spTree>
    <p:extLst>
      <p:ext uri="{BB962C8B-B14F-4D97-AF65-F5344CB8AC3E}">
        <p14:creationId xmlns:p14="http://schemas.microsoft.com/office/powerpoint/2010/main" val="421464580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DJ_Bliss_at_F1_AD.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1857708" y="436563"/>
            <a:ext cx="5421475" cy="5288706"/>
          </a:xfrm>
        </p:spPr>
      </p:pic>
      <p:sp>
        <p:nvSpPr>
          <p:cNvPr id="5" name="TextBox 4"/>
          <p:cNvSpPr txBox="1"/>
          <p:nvPr/>
        </p:nvSpPr>
        <p:spPr>
          <a:xfrm>
            <a:off x="5478339" y="5763185"/>
            <a:ext cx="1800844" cy="523220"/>
          </a:xfrm>
          <a:prstGeom prst="rect">
            <a:avLst/>
          </a:prstGeom>
          <a:noFill/>
        </p:spPr>
        <p:txBody>
          <a:bodyPr wrap="none" rtlCol="0">
            <a:spAutoFit/>
          </a:bodyPr>
          <a:lstStyle/>
          <a:p>
            <a:r>
              <a:rPr lang="en-US" sz="2800" b="1" dirty="0" smtClean="0">
                <a:solidFill>
                  <a:srgbClr val="FFFF00"/>
                </a:solidFill>
              </a:rPr>
              <a:t>Remixing</a:t>
            </a:r>
            <a:endParaRPr lang="en-US" sz="2800" b="1" dirty="0">
              <a:solidFill>
                <a:srgbClr val="FFFF00"/>
              </a:solidFill>
            </a:endParaRPr>
          </a:p>
        </p:txBody>
      </p:sp>
    </p:spTree>
    <p:extLst>
      <p:ext uri="{BB962C8B-B14F-4D97-AF65-F5344CB8AC3E}">
        <p14:creationId xmlns:p14="http://schemas.microsoft.com/office/powerpoint/2010/main" val="9262647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normAutofit/>
          </a:bodyPr>
          <a:lstStyle/>
          <a:p>
            <a:r>
              <a:rPr lang="en-US" sz="4400" b="1" dirty="0" smtClean="0">
                <a:solidFill>
                  <a:srgbClr val="FFFF00"/>
                </a:solidFill>
              </a:rPr>
              <a:t> What is </a:t>
            </a:r>
            <a:r>
              <a:rPr lang="en-US" sz="4400" b="1" dirty="0" smtClean="0">
                <a:solidFill>
                  <a:srgbClr val="CCFFCC"/>
                </a:solidFill>
              </a:rPr>
              <a:t>“originality” </a:t>
            </a:r>
            <a:r>
              <a:rPr lang="en-US" sz="4400" b="1" dirty="0" smtClean="0">
                <a:solidFill>
                  <a:srgbClr val="FFFF00"/>
                </a:solidFill>
              </a:rPr>
              <a:t>anyway?</a:t>
            </a:r>
            <a:endParaRPr lang="en-US" sz="4400" b="1" dirty="0">
              <a:solidFill>
                <a:srgbClr val="FFFF00"/>
              </a:solidFill>
            </a:endParaRPr>
          </a:p>
        </p:txBody>
      </p:sp>
      <p:pic>
        <p:nvPicPr>
          <p:cNvPr id="4" name="Content Placeholder 3" descr="160px-Rorschach_blot_09.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43" r="-465"/>
          <a:stretch/>
        </p:blipFill>
        <p:spPr>
          <a:xfrm>
            <a:off x="2047270" y="1016000"/>
            <a:ext cx="5307738" cy="4879975"/>
          </a:xfrm>
        </p:spPr>
      </p:pic>
      <p:sp>
        <p:nvSpPr>
          <p:cNvPr id="5" name="Rectangle 4"/>
          <p:cNvSpPr/>
          <p:nvPr/>
        </p:nvSpPr>
        <p:spPr>
          <a:xfrm>
            <a:off x="5630821" y="5895975"/>
            <a:ext cx="1724187" cy="369332"/>
          </a:xfrm>
          <a:prstGeom prst="rect">
            <a:avLst/>
          </a:prstGeom>
        </p:spPr>
        <p:txBody>
          <a:bodyPr wrap="none">
            <a:spAutoFit/>
          </a:bodyPr>
          <a:lstStyle/>
          <a:p>
            <a:r>
              <a:rPr lang="en-US" dirty="0">
                <a:solidFill>
                  <a:srgbClr val="FFFFFF"/>
                </a:solidFill>
              </a:rPr>
              <a:t>Ro</a:t>
            </a:r>
            <a:r>
              <a:rPr lang="en-US" dirty="0">
                <a:solidFill>
                  <a:schemeClr val="bg1"/>
                </a:solidFill>
              </a:rPr>
              <a:t>rschach test</a:t>
            </a:r>
          </a:p>
        </p:txBody>
      </p:sp>
    </p:spTree>
    <p:extLst>
      <p:ext uri="{BB962C8B-B14F-4D97-AF65-F5344CB8AC3E}">
        <p14:creationId xmlns:p14="http://schemas.microsoft.com/office/powerpoint/2010/main" val="1950822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686800" cy="1787097"/>
          </a:xfrm>
        </p:spPr>
        <p:txBody>
          <a:bodyPr>
            <a:noAutofit/>
          </a:bodyPr>
          <a:lstStyle/>
          <a:p>
            <a:r>
              <a:rPr lang="en-US" sz="5400" b="1" dirty="0" smtClean="0">
                <a:solidFill>
                  <a:srgbClr val="FFFF00"/>
                </a:solidFill>
                <a:latin typeface="Arial"/>
                <a:cs typeface="Arial"/>
              </a:rPr>
              <a:t>Video Games as a </a:t>
            </a:r>
            <a:br>
              <a:rPr lang="en-US" sz="5400" b="1" dirty="0" smtClean="0">
                <a:solidFill>
                  <a:srgbClr val="FFFF00"/>
                </a:solidFill>
                <a:latin typeface="Arial"/>
                <a:cs typeface="Arial"/>
              </a:rPr>
            </a:br>
            <a:r>
              <a:rPr lang="en-US" sz="5400" b="1" dirty="0" smtClean="0">
                <a:solidFill>
                  <a:schemeClr val="bg1"/>
                </a:solidFill>
                <a:latin typeface="Arial"/>
                <a:cs typeface="Arial"/>
              </a:rPr>
              <a:t>practical example</a:t>
            </a:r>
            <a:r>
              <a:rPr lang="en-US" sz="5400" b="1" dirty="0" smtClean="0">
                <a:solidFill>
                  <a:srgbClr val="FFFF00"/>
                </a:solidFill>
                <a:latin typeface="Arial"/>
                <a:cs typeface="Arial"/>
              </a:rPr>
              <a:t>:</a:t>
            </a:r>
            <a:endParaRPr lang="en-US" sz="5400" dirty="0">
              <a:solidFill>
                <a:srgbClr val="FF9507"/>
              </a:solidFill>
              <a:effectLst>
                <a:reflection blurRad="6350" stA="55000" endA="300" endPos="45500" dir="5400000" sy="-100000" algn="bl" rotWithShape="0"/>
              </a:effectLst>
              <a:latin typeface="Cooper Black"/>
              <a:cs typeface="Cooper Black"/>
            </a:endParaRPr>
          </a:p>
        </p:txBody>
      </p:sp>
      <p:sp>
        <p:nvSpPr>
          <p:cNvPr id="3" name="Content Placeholder 2"/>
          <p:cNvSpPr>
            <a:spLocks noGrp="1"/>
          </p:cNvSpPr>
          <p:nvPr>
            <p:ph sz="quarter" idx="10"/>
          </p:nvPr>
        </p:nvSpPr>
        <p:spPr>
          <a:xfrm>
            <a:off x="457200" y="1787097"/>
            <a:ext cx="8229600" cy="4109657"/>
          </a:xfrm>
        </p:spPr>
        <p:txBody>
          <a:bodyPr>
            <a:normAutofit/>
          </a:bodyPr>
          <a:lstStyle/>
          <a:p>
            <a:pPr marL="0" indent="0">
              <a:buNone/>
            </a:pPr>
            <a:r>
              <a:rPr lang="en-US" sz="8000" dirty="0">
                <a:solidFill>
                  <a:srgbClr val="FF9507"/>
                </a:solidFill>
                <a:effectLst>
                  <a:reflection blurRad="6350" stA="55000" endA="300" endPos="45500" dir="5400000" sy="-100000" algn="bl" rotWithShape="0"/>
                </a:effectLst>
                <a:latin typeface="Cooper Black"/>
                <a:cs typeface="Cooper Black"/>
              </a:rPr>
              <a:t>Originality Quest </a:t>
            </a:r>
            <a:r>
              <a:rPr lang="en-US" sz="8000" dirty="0" smtClean="0">
                <a:solidFill>
                  <a:srgbClr val="FF0000"/>
                </a:solidFill>
                <a:effectLst>
                  <a:reflection blurRad="6350" stA="55000" endA="300" endPos="45500" dir="5400000" sy="-100000" algn="bl" rotWithShape="0"/>
                </a:effectLst>
                <a:latin typeface="Cooper Black"/>
                <a:cs typeface="Cooper Black"/>
              </a:rPr>
              <a:t>***</a:t>
            </a:r>
            <a:endParaRPr lang="en-US" sz="8000" dirty="0" smtClean="0">
              <a:solidFill>
                <a:schemeClr val="bg1"/>
              </a:solidFill>
              <a:effectLst>
                <a:reflection blurRad="6350" stA="55000" endA="300" endPos="45500" dir="5400000" sy="-100000" algn="bl" rotWithShape="0"/>
              </a:effectLst>
              <a:latin typeface="Cooper Black"/>
              <a:cs typeface="Cooper Black"/>
            </a:endParaRPr>
          </a:p>
          <a:p>
            <a:pPr marL="0" indent="0">
              <a:buNone/>
            </a:pPr>
            <a:r>
              <a:rPr lang="en-US" sz="8000" dirty="0" smtClean="0">
                <a:solidFill>
                  <a:srgbClr val="CCFFCC"/>
                </a:solidFill>
                <a:effectLst>
                  <a:reflection blurRad="6350" stA="55000" endA="300" endPos="45500" dir="5400000" sy="-100000" algn="bl" rotWithShape="0"/>
                </a:effectLst>
                <a:latin typeface="Cooper Black"/>
                <a:cs typeface="Cooper Black"/>
              </a:rPr>
              <a:t>The </a:t>
            </a:r>
            <a:r>
              <a:rPr lang="en-US" sz="8000" dirty="0">
                <a:solidFill>
                  <a:srgbClr val="CCFFCC"/>
                </a:solidFill>
                <a:effectLst>
                  <a:reflection blurRad="6350" stA="55000" endA="300" endPos="45500" dir="5400000" sy="-100000" algn="bl" rotWithShape="0"/>
                </a:effectLst>
                <a:latin typeface="Cooper Black"/>
                <a:cs typeface="Cooper Black"/>
              </a:rPr>
              <a:t>Game </a:t>
            </a:r>
            <a:endParaRPr lang="en-US" sz="8000" dirty="0">
              <a:solidFill>
                <a:srgbClr val="CCFFCC"/>
              </a:solidFill>
            </a:endParaRPr>
          </a:p>
        </p:txBody>
      </p:sp>
    </p:spTree>
    <p:extLst>
      <p:ext uri="{BB962C8B-B14F-4D97-AF65-F5344CB8AC3E}">
        <p14:creationId xmlns:p14="http://schemas.microsoft.com/office/powerpoint/2010/main" val="23478117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54796"/>
            <a:ext cx="8229600" cy="5071338"/>
          </a:xfrm>
        </p:spPr>
        <p:txBody>
          <a:bodyPr>
            <a:normAutofit/>
          </a:bodyPr>
          <a:lstStyle/>
          <a:p>
            <a:pPr marL="0" indent="0">
              <a:buNone/>
            </a:pPr>
            <a:r>
              <a:rPr lang="en-US" sz="8000" b="1" dirty="0" smtClean="0">
                <a:solidFill>
                  <a:srgbClr val="FFFF00"/>
                </a:solidFill>
                <a:latin typeface="Lucida Console"/>
                <a:cs typeface="Lucida Console"/>
              </a:rPr>
              <a:t>  WHAT </a:t>
            </a:r>
            <a:r>
              <a:rPr lang="en-US" sz="8000" b="1" dirty="0">
                <a:solidFill>
                  <a:srgbClr val="FFFF00"/>
                </a:solidFill>
                <a:latin typeface="Lucida Console"/>
                <a:cs typeface="Lucida Console"/>
              </a:rPr>
              <a:t>IS </a:t>
            </a:r>
            <a:r>
              <a:rPr lang="en-US" sz="8000" b="1" dirty="0" smtClean="0">
                <a:solidFill>
                  <a:srgbClr val="FFFF00"/>
                </a:solidFill>
                <a:latin typeface="Lucida Console"/>
                <a:cs typeface="Lucida Console"/>
              </a:rPr>
              <a:t>AN </a:t>
            </a:r>
          </a:p>
          <a:p>
            <a:pPr marL="0" indent="0">
              <a:buNone/>
            </a:pPr>
            <a:r>
              <a:rPr lang="en-US" sz="8000" b="1" dirty="0">
                <a:solidFill>
                  <a:srgbClr val="FFFF00"/>
                </a:solidFill>
                <a:latin typeface="Lucida Console"/>
                <a:cs typeface="Lucida Console"/>
              </a:rPr>
              <a:t> </a:t>
            </a:r>
            <a:r>
              <a:rPr lang="en-US" sz="8000" b="1" dirty="0" smtClean="0">
                <a:solidFill>
                  <a:srgbClr val="FFFF00"/>
                </a:solidFill>
                <a:latin typeface="Lucida Console"/>
                <a:cs typeface="Lucida Console"/>
              </a:rPr>
              <a:t> “ORIGINAL”  </a:t>
            </a:r>
          </a:p>
          <a:p>
            <a:pPr marL="0" indent="0">
              <a:buNone/>
            </a:pPr>
            <a:r>
              <a:rPr lang="en-US" sz="8000" b="1" dirty="0">
                <a:solidFill>
                  <a:srgbClr val="FFFF00"/>
                </a:solidFill>
                <a:latin typeface="Lucida Console"/>
                <a:cs typeface="Lucida Console"/>
              </a:rPr>
              <a:t> </a:t>
            </a:r>
            <a:r>
              <a:rPr lang="en-US" sz="8000" b="1" dirty="0" smtClean="0">
                <a:solidFill>
                  <a:srgbClr val="FFFF00"/>
                </a:solidFill>
                <a:latin typeface="Lucida Console"/>
                <a:cs typeface="Lucida Console"/>
              </a:rPr>
              <a:t>  GAME (IN  </a:t>
            </a:r>
          </a:p>
          <a:p>
            <a:pPr marL="0" indent="0">
              <a:buNone/>
            </a:pPr>
            <a:r>
              <a:rPr lang="en-US" sz="8000" b="1" dirty="0">
                <a:solidFill>
                  <a:srgbClr val="FFFF00"/>
                </a:solidFill>
                <a:latin typeface="Lucida Console"/>
                <a:cs typeface="Lucida Console"/>
              </a:rPr>
              <a:t> </a:t>
            </a:r>
            <a:r>
              <a:rPr lang="en-US" sz="8000" b="1" dirty="0" smtClean="0">
                <a:solidFill>
                  <a:srgbClr val="FFFF00"/>
                </a:solidFill>
                <a:latin typeface="Lucida Console"/>
                <a:cs typeface="Lucida Console"/>
              </a:rPr>
              <a:t>  Law)?</a:t>
            </a:r>
            <a:endParaRPr lang="en-US" sz="8000" b="1" dirty="0">
              <a:solidFill>
                <a:srgbClr val="FFFF00"/>
              </a:solidFill>
              <a:latin typeface="Lucida Console"/>
              <a:cs typeface="Lucida Console"/>
            </a:endParaRPr>
          </a:p>
        </p:txBody>
      </p:sp>
    </p:spTree>
    <p:extLst>
      <p:ext uri="{BB962C8B-B14F-4D97-AF65-F5344CB8AC3E}">
        <p14:creationId xmlns:p14="http://schemas.microsoft.com/office/powerpoint/2010/main" val="342996617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6084"/>
            <a:ext cx="8229600" cy="5140050"/>
          </a:xfrm>
        </p:spPr>
        <p:txBody>
          <a:bodyPr>
            <a:normAutofit/>
          </a:bodyPr>
          <a:lstStyle/>
          <a:p>
            <a:pPr marL="0" indent="0">
              <a:buNone/>
            </a:pPr>
            <a:r>
              <a:rPr lang="en-US" sz="6000" b="1" dirty="0">
                <a:solidFill>
                  <a:schemeClr val="bg1"/>
                </a:solidFill>
                <a:latin typeface="+mn-lt"/>
              </a:rPr>
              <a:t>STEP 1</a:t>
            </a:r>
          </a:p>
        </p:txBody>
      </p:sp>
    </p:spTree>
    <p:extLst>
      <p:ext uri="{BB962C8B-B14F-4D97-AF65-F5344CB8AC3E}">
        <p14:creationId xmlns:p14="http://schemas.microsoft.com/office/powerpoint/2010/main" val="1295289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8328"/>
            <a:ext cx="8229600" cy="1016000"/>
          </a:xfrm>
        </p:spPr>
        <p:txBody>
          <a:bodyPr>
            <a:normAutofit/>
          </a:bodyPr>
          <a:lstStyle/>
          <a:p>
            <a:r>
              <a:rPr lang="en-US" dirty="0" smtClean="0"/>
              <a:t>   </a:t>
            </a:r>
            <a:r>
              <a:rPr lang="en-US" sz="5400" b="1" dirty="0" smtClean="0">
                <a:solidFill>
                  <a:srgbClr val="FFFFFF"/>
                </a:solidFill>
                <a:latin typeface="Andale Mono"/>
                <a:cs typeface="Andale Mono"/>
              </a:rPr>
              <a:t>First key is the…</a:t>
            </a:r>
            <a:endParaRPr lang="en-US" sz="5400" b="1" dirty="0">
              <a:solidFill>
                <a:srgbClr val="FFFFFF"/>
              </a:solidFill>
              <a:latin typeface="Andale Mono"/>
              <a:cs typeface="Andale Mono"/>
            </a:endParaRPr>
          </a:p>
        </p:txBody>
      </p:sp>
      <p:sp>
        <p:nvSpPr>
          <p:cNvPr id="3" name="Content Placeholder 2"/>
          <p:cNvSpPr>
            <a:spLocks noGrp="1"/>
          </p:cNvSpPr>
          <p:nvPr>
            <p:ph sz="quarter" idx="10"/>
          </p:nvPr>
        </p:nvSpPr>
        <p:spPr>
          <a:xfrm>
            <a:off x="0" y="1408133"/>
            <a:ext cx="9144000" cy="4911644"/>
          </a:xfrm>
        </p:spPr>
        <p:txBody>
          <a:bodyPr>
            <a:noAutofit/>
          </a:bodyPr>
          <a:lstStyle/>
          <a:p>
            <a:pPr marL="0" indent="0">
              <a:buNone/>
            </a:pPr>
            <a:r>
              <a:rPr lang="en-US" sz="9600" b="1" dirty="0" smtClean="0">
                <a:solidFill>
                  <a:srgbClr val="0000FF"/>
                </a:solidFill>
                <a:latin typeface="Apple Chancery"/>
                <a:cs typeface="Apple Chancery"/>
              </a:rPr>
              <a:t>       </a:t>
            </a:r>
            <a:r>
              <a:rPr lang="en-US" sz="9600" b="1" dirty="0" smtClean="0">
                <a:solidFill>
                  <a:srgbClr val="558ED5"/>
                </a:solidFill>
                <a:latin typeface="Apple Chancery"/>
                <a:cs typeface="Apple Chancery"/>
              </a:rPr>
              <a:t>I</a:t>
            </a:r>
            <a:r>
              <a:rPr lang="en-US" sz="9600" b="1" dirty="0" smtClean="0">
                <a:solidFill>
                  <a:schemeClr val="tx2">
                    <a:lumMod val="60000"/>
                    <a:lumOff val="40000"/>
                  </a:schemeClr>
                </a:solidFill>
                <a:latin typeface="Apple Chancery"/>
                <a:cs typeface="Apple Chancery"/>
              </a:rPr>
              <a:t>DEA</a:t>
            </a:r>
            <a:r>
              <a:rPr lang="en-US" sz="9600" b="1" dirty="0" smtClean="0">
                <a:solidFill>
                  <a:srgbClr val="FFFF00"/>
                </a:solidFill>
                <a:latin typeface="Apple Chancery"/>
                <a:cs typeface="Apple Chancery"/>
              </a:rPr>
              <a:t>/</a:t>
            </a:r>
          </a:p>
          <a:p>
            <a:pPr marL="0" indent="0">
              <a:buNone/>
            </a:pPr>
            <a:r>
              <a:rPr lang="en-US" sz="9600" b="1" dirty="0" smtClean="0">
                <a:solidFill>
                  <a:srgbClr val="FF0000"/>
                </a:solidFill>
                <a:latin typeface="Apple Chancery"/>
                <a:cs typeface="Apple Chancery"/>
              </a:rPr>
              <a:t>EXPRESSION</a:t>
            </a:r>
            <a:r>
              <a:rPr lang="en-US" sz="9600" b="1" dirty="0" smtClean="0">
                <a:latin typeface="Apple Chancery"/>
                <a:cs typeface="Apple Chancery"/>
              </a:rPr>
              <a:t> </a:t>
            </a:r>
          </a:p>
          <a:p>
            <a:pPr marL="0" indent="0">
              <a:buNone/>
            </a:pPr>
            <a:r>
              <a:rPr lang="en-US" sz="7200" b="1" dirty="0" smtClean="0">
                <a:solidFill>
                  <a:srgbClr val="000000"/>
                </a:solidFill>
                <a:latin typeface="Apple Chancery"/>
                <a:cs typeface="Apple Chancery"/>
              </a:rPr>
              <a:t>     </a:t>
            </a:r>
            <a:r>
              <a:rPr lang="en-US" sz="7200" b="1" dirty="0" smtClean="0">
                <a:solidFill>
                  <a:srgbClr val="FFFF00"/>
                </a:solidFill>
                <a:latin typeface="Apple Chancery"/>
                <a:cs typeface="Apple Chancery"/>
              </a:rPr>
              <a:t>DICHOTOMY</a:t>
            </a:r>
            <a:endParaRPr lang="en-US" sz="7200" b="1" dirty="0">
              <a:solidFill>
                <a:srgbClr val="FFFF00"/>
              </a:solidFill>
              <a:latin typeface="Apple Chancery"/>
              <a:cs typeface="Apple Chancery"/>
            </a:endParaRPr>
          </a:p>
        </p:txBody>
      </p:sp>
    </p:spTree>
    <p:extLst>
      <p:ext uri="{BB962C8B-B14F-4D97-AF65-F5344CB8AC3E}">
        <p14:creationId xmlns:p14="http://schemas.microsoft.com/office/powerpoint/2010/main" val="11377359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6084"/>
            <a:ext cx="8229600" cy="5140050"/>
          </a:xfrm>
        </p:spPr>
        <p:txBody>
          <a:bodyPr>
            <a:normAutofit/>
          </a:bodyPr>
          <a:lstStyle/>
          <a:p>
            <a:pPr marL="0" indent="0">
              <a:buNone/>
            </a:pPr>
            <a:r>
              <a:rPr lang="en-US" sz="6000" b="1" dirty="0">
                <a:solidFill>
                  <a:srgbClr val="FFFFFF"/>
                </a:solidFill>
                <a:latin typeface="+mn-lt"/>
              </a:rPr>
              <a:t>STEP </a:t>
            </a:r>
            <a:r>
              <a:rPr lang="en-US" sz="6000" b="1" dirty="0" smtClean="0">
                <a:solidFill>
                  <a:srgbClr val="FFFFFF"/>
                </a:solidFill>
                <a:latin typeface="+mn-lt"/>
              </a:rPr>
              <a:t>2</a:t>
            </a:r>
            <a:endParaRPr lang="en-US" sz="6000" b="1" dirty="0">
              <a:solidFill>
                <a:srgbClr val="FFFFFF"/>
              </a:solidFill>
              <a:latin typeface="+mn-lt"/>
            </a:endParaRPr>
          </a:p>
        </p:txBody>
      </p:sp>
    </p:spTree>
    <p:extLst>
      <p:ext uri="{BB962C8B-B14F-4D97-AF65-F5344CB8AC3E}">
        <p14:creationId xmlns:p14="http://schemas.microsoft.com/office/powerpoint/2010/main" val="3606063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30925"/>
            <a:ext cx="8229600" cy="5495209"/>
          </a:xfrm>
        </p:spPr>
        <p:txBody>
          <a:bodyPr>
            <a:normAutofit/>
          </a:bodyPr>
          <a:lstStyle/>
          <a:p>
            <a:pPr marL="0" indent="0">
              <a:buNone/>
            </a:pPr>
            <a:r>
              <a:rPr lang="en-US" sz="8800" b="1" dirty="0">
                <a:solidFill>
                  <a:srgbClr val="FFFF00"/>
                </a:solidFill>
                <a:latin typeface="Lucida Console"/>
                <a:cs typeface="Lucida Console"/>
              </a:rPr>
              <a:t> </a:t>
            </a:r>
            <a:r>
              <a:rPr lang="en-US" sz="8800" b="1" dirty="0" smtClean="0">
                <a:solidFill>
                  <a:srgbClr val="FFFF00"/>
                </a:solidFill>
                <a:latin typeface="Lucida Console"/>
                <a:cs typeface="Lucida Console"/>
              </a:rPr>
              <a:t> THE IP </a:t>
            </a:r>
          </a:p>
          <a:p>
            <a:pPr marL="0" indent="0">
              <a:buNone/>
            </a:pPr>
            <a:r>
              <a:rPr lang="en-US" sz="8800" b="1" dirty="0">
                <a:solidFill>
                  <a:srgbClr val="FFFF00"/>
                </a:solidFill>
                <a:latin typeface="Lucida Console"/>
                <a:cs typeface="Lucida Console"/>
              </a:rPr>
              <a:t> </a:t>
            </a:r>
            <a:r>
              <a:rPr lang="en-US" sz="8800" b="1" dirty="0" smtClean="0">
                <a:solidFill>
                  <a:srgbClr val="FFFF00"/>
                </a:solidFill>
                <a:latin typeface="Lucida Console"/>
                <a:cs typeface="Lucida Console"/>
              </a:rPr>
              <a:t> THRESHOLD </a:t>
            </a:r>
          </a:p>
          <a:p>
            <a:pPr marL="0" indent="0">
              <a:buNone/>
            </a:pPr>
            <a:r>
              <a:rPr lang="en-US" sz="8800" b="1" dirty="0" smtClean="0">
                <a:solidFill>
                  <a:srgbClr val="FFFF00"/>
                </a:solidFill>
                <a:latin typeface="Lucida Console"/>
                <a:cs typeface="Lucida Console"/>
              </a:rPr>
              <a:t>  FOR GAMES</a:t>
            </a:r>
          </a:p>
          <a:p>
            <a:pPr marL="0" indent="0">
              <a:buNone/>
            </a:pPr>
            <a:r>
              <a:rPr lang="en-US" sz="8800" b="1" dirty="0" smtClean="0">
                <a:solidFill>
                  <a:srgbClr val="FFFF00"/>
                </a:solidFill>
                <a:latin typeface="Lucida Console"/>
                <a:cs typeface="Lucida Console"/>
              </a:rPr>
              <a:t>  </a:t>
            </a:r>
            <a:r>
              <a:rPr lang="en-US" sz="8800" b="1" dirty="0" smtClean="0">
                <a:solidFill>
                  <a:schemeClr val="bg1"/>
                </a:solidFill>
                <a:latin typeface="Lucida Console"/>
                <a:cs typeface="Lucida Console"/>
              </a:rPr>
              <a:t>(LOW)</a:t>
            </a:r>
            <a:endParaRPr lang="en-US" sz="8800" b="1" dirty="0">
              <a:solidFill>
                <a:schemeClr val="bg1"/>
              </a:solidFill>
              <a:latin typeface="Lucida Console"/>
              <a:cs typeface="Lucida Console"/>
            </a:endParaRPr>
          </a:p>
        </p:txBody>
      </p:sp>
    </p:spTree>
    <p:extLst>
      <p:ext uri="{BB962C8B-B14F-4D97-AF65-F5344CB8AC3E}">
        <p14:creationId xmlns:p14="http://schemas.microsoft.com/office/powerpoint/2010/main" val="155717253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729"/>
            <a:ext cx="8229600" cy="1016000"/>
          </a:xfrm>
        </p:spPr>
        <p:txBody>
          <a:bodyPr/>
          <a:lstStyle/>
          <a:p>
            <a:r>
              <a:rPr lang="en-US" dirty="0" smtClean="0"/>
              <a:t>                 </a:t>
            </a:r>
            <a:r>
              <a:rPr lang="en-US" b="1" dirty="0" smtClean="0">
                <a:solidFill>
                  <a:srgbClr val="FFFF00"/>
                </a:solidFill>
              </a:rPr>
              <a:t>BREAKOUT </a:t>
            </a:r>
            <a:endParaRPr lang="en-US" b="1" dirty="0">
              <a:solidFill>
                <a:srgbClr val="FFFF00"/>
              </a:solidFill>
            </a:endParaRPr>
          </a:p>
        </p:txBody>
      </p:sp>
      <p:sp>
        <p:nvSpPr>
          <p:cNvPr id="3" name="Content Placeholder 2"/>
          <p:cNvSpPr>
            <a:spLocks noGrp="1"/>
          </p:cNvSpPr>
          <p:nvPr>
            <p:ph sz="quarter" idx="10"/>
          </p:nvPr>
        </p:nvSpPr>
        <p:spPr>
          <a:xfrm>
            <a:off x="457200" y="1034729"/>
            <a:ext cx="8229600" cy="4691405"/>
          </a:xfrm>
        </p:spPr>
        <p:txBody>
          <a:bodyPr/>
          <a:lstStyle/>
          <a:p>
            <a:pPr marL="0" indent="0">
              <a:buNone/>
            </a:pPr>
            <a:r>
              <a:rPr lang="en-US" b="1" dirty="0" smtClean="0">
                <a:latin typeface="Arial Black"/>
                <a:cs typeface="Arial Black"/>
              </a:rPr>
              <a:t>  </a:t>
            </a:r>
            <a:r>
              <a:rPr lang="en-US" b="1" dirty="0" smtClean="0">
                <a:solidFill>
                  <a:schemeClr val="bg1"/>
                </a:solidFill>
                <a:latin typeface="Arial Black"/>
                <a:cs typeface="Arial Black"/>
              </a:rPr>
              <a:t> Issue: The “creativity standard” in copyright.</a:t>
            </a:r>
          </a:p>
          <a:p>
            <a:endParaRPr lang="en-US" dirty="0"/>
          </a:p>
        </p:txBody>
      </p:sp>
      <p:pic>
        <p:nvPicPr>
          <p:cNvPr id="6" name="Picture 5" descr="Breakout260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60160" y="1844473"/>
            <a:ext cx="6103899" cy="4005683"/>
          </a:xfrm>
          <a:prstGeom prst="rect">
            <a:avLst/>
          </a:prstGeom>
        </p:spPr>
      </p:pic>
      <p:sp>
        <p:nvSpPr>
          <p:cNvPr id="4" name="TextBox 3"/>
          <p:cNvSpPr txBox="1"/>
          <p:nvPr/>
        </p:nvSpPr>
        <p:spPr>
          <a:xfrm>
            <a:off x="4204258" y="5726134"/>
            <a:ext cx="4482542" cy="369332"/>
          </a:xfrm>
          <a:prstGeom prst="rect">
            <a:avLst/>
          </a:prstGeom>
          <a:noFill/>
        </p:spPr>
        <p:txBody>
          <a:bodyPr wrap="none" rtlCol="0">
            <a:spAutoFit/>
          </a:bodyPr>
          <a:lstStyle/>
          <a:p>
            <a:r>
              <a:rPr lang="en-US" b="1" i="1" dirty="0">
                <a:solidFill>
                  <a:srgbClr val="FFFF00"/>
                </a:solidFill>
              </a:rPr>
              <a:t>Atari v. Oman </a:t>
            </a:r>
            <a:r>
              <a:rPr lang="en-US" dirty="0">
                <a:solidFill>
                  <a:srgbClr val="FFFF00"/>
                </a:solidFill>
              </a:rPr>
              <a:t>- 1989/1992 USCA DC Cir.</a:t>
            </a:r>
            <a:endParaRPr lang="en-US" dirty="0"/>
          </a:p>
        </p:txBody>
      </p:sp>
    </p:spTree>
    <p:extLst>
      <p:ext uri="{BB962C8B-B14F-4D97-AF65-F5344CB8AC3E}">
        <p14:creationId xmlns:p14="http://schemas.microsoft.com/office/powerpoint/2010/main" val="38115741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6084"/>
            <a:ext cx="8229600" cy="5140050"/>
          </a:xfrm>
        </p:spPr>
        <p:txBody>
          <a:bodyPr>
            <a:normAutofit/>
          </a:bodyPr>
          <a:lstStyle/>
          <a:p>
            <a:pPr marL="0" indent="0">
              <a:buNone/>
            </a:pPr>
            <a:r>
              <a:rPr lang="en-US" sz="6000" b="1" dirty="0">
                <a:solidFill>
                  <a:schemeClr val="bg1"/>
                </a:solidFill>
                <a:latin typeface="+mn-lt"/>
              </a:rPr>
              <a:t>STEP </a:t>
            </a:r>
            <a:r>
              <a:rPr lang="en-US" sz="6000" b="1" dirty="0" smtClean="0">
                <a:solidFill>
                  <a:schemeClr val="bg1"/>
                </a:solidFill>
                <a:latin typeface="+mn-lt"/>
              </a:rPr>
              <a:t>3</a:t>
            </a:r>
          </a:p>
          <a:p>
            <a:pPr marL="0" indent="0">
              <a:buNone/>
            </a:pPr>
            <a:r>
              <a:rPr lang="en-US" sz="6000" b="1" dirty="0" smtClean="0">
                <a:solidFill>
                  <a:srgbClr val="FF0000"/>
                </a:solidFill>
                <a:latin typeface="+mn-lt"/>
              </a:rPr>
              <a:t>Copyright</a:t>
            </a:r>
            <a:endParaRPr lang="en-US" sz="6000" b="1" dirty="0">
              <a:solidFill>
                <a:srgbClr val="FF0000"/>
              </a:solidFill>
              <a:latin typeface="+mn-lt"/>
            </a:endParaRPr>
          </a:p>
        </p:txBody>
      </p:sp>
    </p:spTree>
    <p:extLst>
      <p:ext uri="{BB962C8B-B14F-4D97-AF65-F5344CB8AC3E}">
        <p14:creationId xmlns:p14="http://schemas.microsoft.com/office/powerpoint/2010/main" val="4067244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5684"/>
            <a:ext cx="8229600" cy="1364070"/>
          </a:xfrm>
        </p:spPr>
        <p:txBody>
          <a:bodyPr>
            <a:normAutofit fontScale="90000"/>
          </a:bodyPr>
          <a:lstStyle/>
          <a:p>
            <a:r>
              <a:rPr lang="en-US" sz="4400" b="1" dirty="0" smtClean="0">
                <a:solidFill>
                  <a:srgbClr val="FFFF00"/>
                </a:solidFill>
              </a:rPr>
              <a:t> When Law Slows Tech Down:</a:t>
            </a:r>
            <a:br>
              <a:rPr lang="en-US" sz="4400" b="1" dirty="0" smtClean="0">
                <a:solidFill>
                  <a:srgbClr val="FFFF00"/>
                </a:solidFill>
              </a:rPr>
            </a:br>
            <a:r>
              <a:rPr lang="en-US" sz="4400" b="1" dirty="0" smtClean="0">
                <a:solidFill>
                  <a:srgbClr val="FFFF00"/>
                </a:solidFill>
              </a:rPr>
              <a:t> What’s It All About, Really?</a:t>
            </a:r>
            <a:endParaRPr lang="en-US" sz="4400" b="1" dirty="0">
              <a:solidFill>
                <a:srgbClr val="FFFF00"/>
              </a:solidFill>
            </a:endParaRPr>
          </a:p>
        </p:txBody>
      </p:sp>
      <p:sp>
        <p:nvSpPr>
          <p:cNvPr id="3" name="Content Placeholder 2"/>
          <p:cNvSpPr>
            <a:spLocks noGrp="1"/>
          </p:cNvSpPr>
          <p:nvPr>
            <p:ph sz="quarter" idx="10"/>
          </p:nvPr>
        </p:nvSpPr>
        <p:spPr>
          <a:xfrm>
            <a:off x="457200" y="1611416"/>
            <a:ext cx="8229600" cy="4114717"/>
          </a:xfrm>
        </p:spPr>
        <p:txBody>
          <a:bodyPr>
            <a:normAutofit/>
          </a:bodyPr>
          <a:lstStyle/>
          <a:p>
            <a:r>
              <a:rPr lang="en-US" sz="3600" b="1" dirty="0" smtClean="0">
                <a:solidFill>
                  <a:schemeClr val="bg1"/>
                </a:solidFill>
                <a:latin typeface="+mn-lt"/>
              </a:rPr>
              <a:t>Copyright</a:t>
            </a:r>
          </a:p>
          <a:p>
            <a:r>
              <a:rPr lang="en-US" sz="3600" b="1" dirty="0" smtClean="0">
                <a:solidFill>
                  <a:schemeClr val="bg1"/>
                </a:solidFill>
                <a:latin typeface="+mn-lt"/>
              </a:rPr>
              <a:t>Creativity</a:t>
            </a:r>
          </a:p>
          <a:p>
            <a:r>
              <a:rPr lang="en-US" sz="3600" b="1" dirty="0" smtClean="0">
                <a:solidFill>
                  <a:schemeClr val="bg1"/>
                </a:solidFill>
                <a:latin typeface="+mn-lt"/>
              </a:rPr>
              <a:t>Control</a:t>
            </a:r>
          </a:p>
          <a:p>
            <a:r>
              <a:rPr lang="en-US" sz="3600" b="1" dirty="0" err="1" smtClean="0">
                <a:solidFill>
                  <a:schemeClr val="bg1"/>
                </a:solidFill>
                <a:latin typeface="+mn-lt"/>
              </a:rPr>
              <a:t>Incumbancies</a:t>
            </a:r>
            <a:endParaRPr lang="en-US" sz="3600" b="1" dirty="0" smtClean="0">
              <a:solidFill>
                <a:schemeClr val="bg1"/>
              </a:solidFill>
              <a:latin typeface="+mn-lt"/>
            </a:endParaRPr>
          </a:p>
          <a:p>
            <a:r>
              <a:rPr lang="en-US" sz="3600" b="1" dirty="0" smtClean="0">
                <a:solidFill>
                  <a:schemeClr val="bg1"/>
                </a:solidFill>
                <a:latin typeface="+mn-lt"/>
              </a:rPr>
              <a:t>$$$</a:t>
            </a:r>
            <a:endParaRPr lang="en-US" sz="3600" b="1" dirty="0">
              <a:solidFill>
                <a:schemeClr val="bg1"/>
              </a:solidFill>
              <a:latin typeface="+mn-lt"/>
            </a:endParaRPr>
          </a:p>
          <a:p>
            <a:pPr marL="0" indent="0">
              <a:buNone/>
            </a:pPr>
            <a:endParaRPr lang="en-US" sz="3600" b="1" dirty="0">
              <a:solidFill>
                <a:schemeClr val="bg1"/>
              </a:solidFill>
              <a:latin typeface="+mn-lt"/>
            </a:endParaRPr>
          </a:p>
          <a:p>
            <a:pPr marL="0" indent="0">
              <a:buNone/>
            </a:pPr>
            <a:r>
              <a:rPr lang="en-US" sz="3600" b="1" dirty="0" smtClean="0">
                <a:solidFill>
                  <a:srgbClr val="CCFFCC"/>
                </a:solidFill>
                <a:latin typeface="+mn-lt"/>
              </a:rPr>
              <a:t>  Which is in service to which?</a:t>
            </a:r>
            <a:endParaRPr lang="en-US" sz="3600" b="1" dirty="0">
              <a:solidFill>
                <a:srgbClr val="CCFFCC"/>
              </a:solidFill>
              <a:latin typeface="+mn-lt"/>
            </a:endParaRPr>
          </a:p>
        </p:txBody>
      </p:sp>
    </p:spTree>
    <p:extLst>
      <p:ext uri="{BB962C8B-B14F-4D97-AF65-F5344CB8AC3E}">
        <p14:creationId xmlns:p14="http://schemas.microsoft.com/office/powerpoint/2010/main" val="2555020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65633"/>
            <a:ext cx="8229600" cy="5599938"/>
          </a:xfrm>
        </p:spPr>
        <p:txBody>
          <a:bodyPr>
            <a:normAutofit lnSpcReduction="10000"/>
          </a:bodyPr>
          <a:lstStyle/>
          <a:p>
            <a:pPr marL="0" lvl="2" indent="0">
              <a:buNone/>
            </a:pPr>
            <a:r>
              <a:rPr lang="en-US" sz="5400" b="1" dirty="0">
                <a:solidFill>
                  <a:srgbClr val="FF0000"/>
                </a:solidFill>
                <a:latin typeface="+mn-lt"/>
              </a:rPr>
              <a:t>No protection for: </a:t>
            </a:r>
            <a:r>
              <a:rPr lang="en-US" sz="5400" b="1" dirty="0" smtClean="0">
                <a:solidFill>
                  <a:srgbClr val="FF0000"/>
                </a:solidFill>
                <a:latin typeface="+mn-lt"/>
              </a:rPr>
              <a:t> </a:t>
            </a:r>
          </a:p>
          <a:p>
            <a:pPr marL="0" lvl="2" indent="0">
              <a:buNone/>
            </a:pPr>
            <a:r>
              <a:rPr lang="en-US" sz="5400" b="1" dirty="0" smtClean="0">
                <a:solidFill>
                  <a:srgbClr val="FFFF00"/>
                </a:solidFill>
                <a:latin typeface="+mn-lt"/>
              </a:rPr>
              <a:t>general </a:t>
            </a:r>
            <a:r>
              <a:rPr lang="en-US" sz="5400" b="1" dirty="0">
                <a:solidFill>
                  <a:srgbClr val="FFFF00"/>
                </a:solidFill>
                <a:latin typeface="+mn-lt"/>
              </a:rPr>
              <a:t>concepts</a:t>
            </a:r>
            <a:r>
              <a:rPr lang="en-US" sz="5400" b="1" dirty="0">
                <a:solidFill>
                  <a:srgbClr val="FFFFFF"/>
                </a:solidFill>
                <a:latin typeface="+mn-lt"/>
              </a:rPr>
              <a:t>, plots,</a:t>
            </a:r>
            <a:r>
              <a:rPr lang="en-US" sz="5400" b="1" dirty="0">
                <a:latin typeface="+mn-lt"/>
              </a:rPr>
              <a:t> </a:t>
            </a:r>
            <a:r>
              <a:rPr lang="en-US" sz="5400" b="1" dirty="0" smtClean="0">
                <a:latin typeface="+mn-lt"/>
              </a:rPr>
              <a:t> </a:t>
            </a:r>
          </a:p>
          <a:p>
            <a:pPr marL="0" lvl="2" indent="0">
              <a:buNone/>
            </a:pPr>
            <a:r>
              <a:rPr lang="en-US" sz="5400" b="1" dirty="0" smtClean="0">
                <a:solidFill>
                  <a:srgbClr val="FFFFFF"/>
                </a:solidFill>
                <a:latin typeface="+mn-lt"/>
              </a:rPr>
              <a:t>themes </a:t>
            </a:r>
            <a:r>
              <a:rPr lang="en-US" sz="5400" b="1" dirty="0">
                <a:solidFill>
                  <a:srgbClr val="FFFFFF"/>
                </a:solidFill>
                <a:latin typeface="+mn-lt"/>
              </a:rPr>
              <a:t>and </a:t>
            </a:r>
            <a:r>
              <a:rPr lang="en-US" sz="5400" b="1" dirty="0">
                <a:solidFill>
                  <a:srgbClr val="FFFF00"/>
                </a:solidFill>
                <a:latin typeface="+mn-lt"/>
              </a:rPr>
              <a:t>genres</a:t>
            </a:r>
            <a:r>
              <a:rPr lang="en-US" sz="5400" b="1" dirty="0">
                <a:solidFill>
                  <a:srgbClr val="FFFFFF"/>
                </a:solidFill>
                <a:latin typeface="+mn-lt"/>
              </a:rPr>
              <a:t>; </a:t>
            </a:r>
            <a:r>
              <a:rPr lang="en-US" sz="5400" b="1" dirty="0" smtClean="0">
                <a:solidFill>
                  <a:srgbClr val="FFFFFF"/>
                </a:solidFill>
                <a:latin typeface="+mn-lt"/>
              </a:rPr>
              <a:t> </a:t>
            </a:r>
          </a:p>
          <a:p>
            <a:pPr marL="0" lvl="2" indent="0">
              <a:buNone/>
            </a:pPr>
            <a:r>
              <a:rPr lang="en-US" sz="5400" b="1" i="1" dirty="0" smtClean="0">
                <a:solidFill>
                  <a:srgbClr val="FFFF00"/>
                </a:solidFill>
                <a:latin typeface="+mn-lt"/>
              </a:rPr>
              <a:t>scenes </a:t>
            </a:r>
            <a:r>
              <a:rPr lang="en-US" sz="5400" b="1" i="1" dirty="0">
                <a:solidFill>
                  <a:srgbClr val="FFFF00"/>
                </a:solidFill>
                <a:latin typeface="+mn-lt"/>
              </a:rPr>
              <a:t>a faire</a:t>
            </a:r>
            <a:r>
              <a:rPr lang="en-US" sz="5400" b="1" dirty="0">
                <a:solidFill>
                  <a:schemeClr val="bg1"/>
                </a:solidFill>
                <a:latin typeface="+mn-lt"/>
              </a:rPr>
              <a:t>, ideas </a:t>
            </a:r>
            <a:r>
              <a:rPr lang="en-US" sz="5400" b="1" dirty="0" smtClean="0">
                <a:solidFill>
                  <a:schemeClr val="bg1"/>
                </a:solidFill>
                <a:latin typeface="+mn-lt"/>
              </a:rPr>
              <a:t> </a:t>
            </a:r>
          </a:p>
          <a:p>
            <a:pPr marL="0" lvl="2" indent="0">
              <a:buNone/>
            </a:pPr>
            <a:r>
              <a:rPr lang="ja-JP" altLang="en-US" sz="5400" b="1" dirty="0" smtClean="0">
                <a:solidFill>
                  <a:schemeClr val="bg1"/>
                </a:solidFill>
                <a:latin typeface="+mn-lt"/>
              </a:rPr>
              <a:t>“</a:t>
            </a:r>
            <a:r>
              <a:rPr lang="en-US" sz="5400" b="1" dirty="0">
                <a:solidFill>
                  <a:schemeClr val="bg1"/>
                </a:solidFill>
                <a:latin typeface="+mn-lt"/>
              </a:rPr>
              <a:t>merged</a:t>
            </a:r>
            <a:r>
              <a:rPr lang="ja-JP" altLang="en-US" sz="5400" b="1" dirty="0">
                <a:solidFill>
                  <a:schemeClr val="bg1"/>
                </a:solidFill>
                <a:latin typeface="+mn-lt"/>
              </a:rPr>
              <a:t>”</a:t>
            </a:r>
            <a:r>
              <a:rPr lang="en-US" sz="5400" b="1" dirty="0">
                <a:solidFill>
                  <a:schemeClr val="bg1"/>
                </a:solidFill>
                <a:latin typeface="+mn-lt"/>
              </a:rPr>
              <a:t> with </a:t>
            </a:r>
            <a:r>
              <a:rPr lang="en-US" sz="5400" b="1" dirty="0" smtClean="0">
                <a:solidFill>
                  <a:schemeClr val="bg1"/>
                </a:solidFill>
                <a:latin typeface="+mn-lt"/>
              </a:rPr>
              <a:t> </a:t>
            </a:r>
          </a:p>
          <a:p>
            <a:pPr marL="0" lvl="2" indent="0">
              <a:buNone/>
            </a:pPr>
            <a:r>
              <a:rPr lang="en-US" sz="5400" b="1" dirty="0" smtClean="0">
                <a:solidFill>
                  <a:schemeClr val="bg1"/>
                </a:solidFill>
                <a:latin typeface="+mn-lt"/>
              </a:rPr>
              <a:t>expression</a:t>
            </a:r>
            <a:r>
              <a:rPr lang="en-US" sz="5400" b="1" dirty="0">
                <a:solidFill>
                  <a:schemeClr val="bg1"/>
                </a:solidFill>
                <a:latin typeface="+mn-lt"/>
              </a:rPr>
              <a:t>; </a:t>
            </a:r>
            <a:r>
              <a:rPr lang="en-US" sz="5400" b="1" dirty="0">
                <a:solidFill>
                  <a:srgbClr val="FFFF00"/>
                </a:solidFill>
                <a:latin typeface="+mn-lt"/>
              </a:rPr>
              <a:t>content not </a:t>
            </a:r>
            <a:r>
              <a:rPr lang="en-US" sz="5400" b="1" dirty="0" smtClean="0">
                <a:solidFill>
                  <a:srgbClr val="FFFF00"/>
                </a:solidFill>
                <a:latin typeface="+mn-lt"/>
              </a:rPr>
              <a:t> </a:t>
            </a:r>
          </a:p>
          <a:p>
            <a:pPr marL="0" lvl="2" indent="0">
              <a:buNone/>
            </a:pPr>
            <a:r>
              <a:rPr lang="en-US" sz="5400" b="1" dirty="0" smtClean="0">
                <a:solidFill>
                  <a:srgbClr val="FFFF00"/>
                </a:solidFill>
                <a:latin typeface="+mn-lt"/>
              </a:rPr>
              <a:t>original </a:t>
            </a:r>
            <a:r>
              <a:rPr lang="en-US" sz="5400" b="1" dirty="0">
                <a:solidFill>
                  <a:srgbClr val="FFFF00"/>
                </a:solidFill>
                <a:latin typeface="+mn-lt"/>
              </a:rPr>
              <a:t>to the author</a:t>
            </a:r>
          </a:p>
          <a:p>
            <a:pPr marL="0" indent="0">
              <a:buNone/>
            </a:pPr>
            <a:endParaRPr lang="en-US" sz="5400" dirty="0"/>
          </a:p>
        </p:txBody>
      </p:sp>
    </p:spTree>
    <p:extLst>
      <p:ext uri="{BB962C8B-B14F-4D97-AF65-F5344CB8AC3E}">
        <p14:creationId xmlns:p14="http://schemas.microsoft.com/office/powerpoint/2010/main" val="39115871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Meaning</a:t>
            </a:r>
            <a:r>
              <a:rPr lang="en-US" b="1" dirty="0" smtClean="0">
                <a:solidFill>
                  <a:srgbClr val="FF0000"/>
                </a:solidFill>
              </a:rPr>
              <a:t> no </a:t>
            </a:r>
            <a:r>
              <a:rPr lang="en-US" b="1" dirty="0">
                <a:solidFill>
                  <a:srgbClr val="FF0000"/>
                </a:solidFill>
              </a:rPr>
              <a:t>protection </a:t>
            </a:r>
            <a:r>
              <a:rPr lang="en-US" b="1" dirty="0">
                <a:solidFill>
                  <a:srgbClr val="FFFF00"/>
                </a:solidFill>
              </a:rPr>
              <a:t>for: </a:t>
            </a:r>
            <a:endParaRPr lang="en-US" dirty="0">
              <a:solidFill>
                <a:srgbClr val="FFFF00"/>
              </a:solidFill>
            </a:endParaRPr>
          </a:p>
        </p:txBody>
      </p:sp>
      <p:sp>
        <p:nvSpPr>
          <p:cNvPr id="3" name="Content Placeholder 2"/>
          <p:cNvSpPr>
            <a:spLocks noGrp="1"/>
          </p:cNvSpPr>
          <p:nvPr>
            <p:ph sz="quarter" idx="10"/>
          </p:nvPr>
        </p:nvSpPr>
        <p:spPr/>
        <p:txBody>
          <a:bodyPr/>
          <a:lstStyle/>
          <a:p>
            <a:pPr marL="0" lvl="2" indent="0">
              <a:buNone/>
            </a:pPr>
            <a:r>
              <a:rPr lang="en-US" sz="5400" dirty="0">
                <a:solidFill>
                  <a:schemeClr val="bg1"/>
                </a:solidFill>
                <a:latin typeface="Arial"/>
                <a:cs typeface="Arial"/>
              </a:rPr>
              <a:t>basic game concept, rules, method of play, stock characters, common sports moves, other aspects of games </a:t>
            </a:r>
            <a:r>
              <a:rPr lang="ja-JP" altLang="en-US" sz="5400" dirty="0">
                <a:solidFill>
                  <a:schemeClr val="bg1"/>
                </a:solidFill>
                <a:latin typeface="Arial"/>
                <a:cs typeface="Arial"/>
              </a:rPr>
              <a:t>“</a:t>
            </a:r>
            <a:r>
              <a:rPr lang="en-US" sz="5400" dirty="0">
                <a:solidFill>
                  <a:schemeClr val="bg1"/>
                </a:solidFill>
                <a:latin typeface="Arial"/>
                <a:cs typeface="Arial"/>
              </a:rPr>
              <a:t>driven by genre</a:t>
            </a:r>
            <a:r>
              <a:rPr lang="ja-JP" altLang="en-US" sz="5400" dirty="0">
                <a:solidFill>
                  <a:schemeClr val="bg1"/>
                </a:solidFill>
                <a:latin typeface="Arial"/>
                <a:cs typeface="Arial"/>
              </a:rPr>
              <a:t>”</a:t>
            </a:r>
            <a:endParaRPr lang="en-US" sz="5400" dirty="0">
              <a:solidFill>
                <a:schemeClr val="bg1"/>
              </a:solidFill>
              <a:latin typeface="Arial"/>
              <a:cs typeface="Arial"/>
            </a:endParaRPr>
          </a:p>
          <a:p>
            <a:pPr marL="0" indent="0">
              <a:buNone/>
            </a:pPr>
            <a:endParaRPr lang="en-US" dirty="0"/>
          </a:p>
        </p:txBody>
      </p:sp>
    </p:spTree>
    <p:extLst>
      <p:ext uri="{BB962C8B-B14F-4D97-AF65-F5344CB8AC3E}">
        <p14:creationId xmlns:p14="http://schemas.microsoft.com/office/powerpoint/2010/main" val="40965393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73195"/>
            <a:ext cx="8229600" cy="5734644"/>
          </a:xfrm>
        </p:spPr>
        <p:txBody>
          <a:bodyPr>
            <a:normAutofit lnSpcReduction="10000"/>
          </a:bodyPr>
          <a:lstStyle/>
          <a:p>
            <a:pPr marL="0" indent="0">
              <a:buNone/>
            </a:pPr>
            <a:r>
              <a:rPr lang="en-US" sz="6000" b="1" dirty="0" smtClean="0">
                <a:solidFill>
                  <a:srgbClr val="FFFFFF"/>
                </a:solidFill>
                <a:latin typeface="+mn-lt"/>
              </a:rPr>
              <a:t>Games</a:t>
            </a:r>
          </a:p>
          <a:p>
            <a:pPr marL="0" indent="0">
              <a:buNone/>
            </a:pPr>
            <a:r>
              <a:rPr lang="en-US" sz="6000" b="1" dirty="0">
                <a:solidFill>
                  <a:srgbClr val="FFFFFF"/>
                </a:solidFill>
                <a:latin typeface="+mn-lt"/>
              </a:rPr>
              <a:t>a</a:t>
            </a:r>
            <a:r>
              <a:rPr lang="en-US" sz="6000" b="1" dirty="0" smtClean="0">
                <a:solidFill>
                  <a:srgbClr val="FFFFFF"/>
                </a:solidFill>
                <a:latin typeface="+mn-lt"/>
              </a:rPr>
              <a:t>s opposed to</a:t>
            </a:r>
          </a:p>
          <a:p>
            <a:pPr marL="0" indent="0">
              <a:buNone/>
            </a:pPr>
            <a:r>
              <a:rPr lang="en-US" sz="6000" b="1" dirty="0" smtClean="0">
                <a:solidFill>
                  <a:srgbClr val="FFFFFF"/>
                </a:solidFill>
                <a:latin typeface="+mn-lt"/>
              </a:rPr>
              <a:t>Video-games</a:t>
            </a:r>
          </a:p>
          <a:p>
            <a:pPr marL="0" indent="0">
              <a:buNone/>
            </a:pPr>
            <a:r>
              <a:rPr lang="en-US" sz="6000" b="1" dirty="0" smtClean="0">
                <a:solidFill>
                  <a:srgbClr val="FFFFFF"/>
                </a:solidFill>
                <a:latin typeface="+mn-lt"/>
              </a:rPr>
              <a:t>are not </a:t>
            </a:r>
          </a:p>
          <a:p>
            <a:pPr marL="0" indent="0">
              <a:buNone/>
            </a:pPr>
            <a:r>
              <a:rPr lang="en-US" sz="6000" b="1" dirty="0" smtClean="0">
                <a:solidFill>
                  <a:srgbClr val="FFFFFF"/>
                </a:solidFill>
                <a:latin typeface="+mn-lt"/>
              </a:rPr>
              <a:t>copyrightable.</a:t>
            </a:r>
          </a:p>
          <a:p>
            <a:pPr marL="0" indent="0">
              <a:buNone/>
            </a:pPr>
            <a:endParaRPr lang="en-US" sz="6000" b="1" dirty="0">
              <a:solidFill>
                <a:srgbClr val="FFFF00"/>
              </a:solidFill>
              <a:latin typeface="+mn-lt"/>
            </a:endParaRPr>
          </a:p>
          <a:p>
            <a:pPr marL="0" indent="0">
              <a:buNone/>
            </a:pPr>
            <a:r>
              <a:rPr lang="en-US" sz="6000" b="1" dirty="0" smtClean="0">
                <a:solidFill>
                  <a:srgbClr val="FFFF00"/>
                </a:solidFill>
                <a:latin typeface="+mn-lt"/>
              </a:rPr>
              <a:t>WHY NOT?</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6753539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1-26 at 6.09.00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32" r="-458"/>
          <a:stretch/>
        </p:blipFill>
        <p:spPr>
          <a:xfrm>
            <a:off x="2347328" y="173038"/>
            <a:ext cx="4463773" cy="5754687"/>
          </a:xfrm>
        </p:spPr>
      </p:pic>
    </p:spTree>
    <p:extLst>
      <p:ext uri="{BB962C8B-B14F-4D97-AF65-F5344CB8AC3E}">
        <p14:creationId xmlns:p14="http://schemas.microsoft.com/office/powerpoint/2010/main" val="22667261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2593"/>
            <a:ext cx="8686800" cy="870836"/>
          </a:xfrm>
        </p:spPr>
        <p:txBody>
          <a:bodyPr>
            <a:normAutofit fontScale="90000"/>
          </a:bodyPr>
          <a:lstStyle/>
          <a:p>
            <a:r>
              <a:rPr lang="en-US" b="1" dirty="0" smtClean="0">
                <a:solidFill>
                  <a:srgbClr val="FF0000"/>
                </a:solidFill>
              </a:rPr>
              <a:t> You as provider of meaning: </a:t>
            </a:r>
            <a:r>
              <a:rPr lang="en-US" b="1" dirty="0" smtClean="0">
                <a:solidFill>
                  <a:srgbClr val="FFFF00"/>
                </a:solidFill>
                <a:latin typeface="+mn-lt"/>
              </a:rPr>
              <a:t>Boyden</a:t>
            </a:r>
            <a:endParaRPr lang="en-US" b="1" dirty="0">
              <a:solidFill>
                <a:srgbClr val="FFFF00"/>
              </a:solidFill>
              <a:latin typeface="+mn-lt"/>
            </a:endParaRPr>
          </a:p>
        </p:txBody>
      </p:sp>
      <p:sp>
        <p:nvSpPr>
          <p:cNvPr id="3" name="Content Placeholder 2"/>
          <p:cNvSpPr>
            <a:spLocks noGrp="1"/>
          </p:cNvSpPr>
          <p:nvPr>
            <p:ph sz="quarter" idx="10"/>
          </p:nvPr>
        </p:nvSpPr>
        <p:spPr>
          <a:xfrm>
            <a:off x="457200" y="943429"/>
            <a:ext cx="8686800" cy="5200952"/>
          </a:xfrm>
        </p:spPr>
        <p:txBody>
          <a:bodyPr>
            <a:normAutofit/>
          </a:bodyPr>
          <a:lstStyle/>
          <a:p>
            <a:pPr marL="0" indent="0">
              <a:buNone/>
            </a:pPr>
            <a:r>
              <a:rPr lang="en-US" dirty="0" smtClean="0">
                <a:solidFill>
                  <a:schemeClr val="bg1"/>
                </a:solidFill>
                <a:latin typeface="+mn-lt"/>
              </a:rPr>
              <a:t>“In all of these situations, the owners of a copyright in a form, description, or set of instructions were attempting to extend their copyright to material for which the user of the work provided the essential content, not its author. That is what made them systems. </a:t>
            </a:r>
            <a:r>
              <a:rPr lang="en-US" dirty="0" smtClean="0">
                <a:solidFill>
                  <a:srgbClr val="FFFF00"/>
                </a:solidFill>
                <a:latin typeface="+mn-lt"/>
              </a:rPr>
              <a:t>They were, without that input, empty shells, waiting to be filled.</a:t>
            </a:r>
            <a:r>
              <a:rPr lang="en-US" dirty="0" smtClean="0">
                <a:solidFill>
                  <a:schemeClr val="bg1"/>
                </a:solidFill>
                <a:latin typeface="+mn-lt"/>
              </a:rPr>
              <a:t>”</a:t>
            </a:r>
          </a:p>
          <a:p>
            <a:pPr marL="0" indent="0">
              <a:buNone/>
            </a:pPr>
            <a:r>
              <a:rPr lang="en-US" dirty="0" smtClean="0">
                <a:solidFill>
                  <a:schemeClr val="bg1"/>
                </a:solidFill>
                <a:latin typeface="+mn-lt"/>
              </a:rPr>
              <a:t>“Games are systems in exactly the same way. </a:t>
            </a:r>
            <a:r>
              <a:rPr lang="en-US" dirty="0" smtClean="0">
                <a:solidFill>
                  <a:srgbClr val="FFFF00"/>
                </a:solidFill>
                <a:latin typeface="+mn-lt"/>
              </a:rPr>
              <a:t>A game, as sold, is only a game form; the content necessary for an instance of the game comes from the players. </a:t>
            </a:r>
            <a:r>
              <a:rPr lang="en-US" dirty="0" smtClean="0">
                <a:solidFill>
                  <a:schemeClr val="bg1"/>
                </a:solidFill>
                <a:latin typeface="+mn-lt"/>
              </a:rPr>
              <a:t>That is, the game form establishes the environment for play—the game space—and it defines permissible moves and the conditions for winning or drawing. </a:t>
            </a:r>
            <a:r>
              <a:rPr lang="en-US" dirty="0" smtClean="0">
                <a:solidFill>
                  <a:srgbClr val="FFFF00"/>
                </a:solidFill>
                <a:latin typeface="+mn-lt"/>
              </a:rPr>
              <a:t>But the game itself is supplied by the players.</a:t>
            </a:r>
            <a:r>
              <a:rPr lang="en-US" dirty="0" smtClean="0">
                <a:solidFill>
                  <a:schemeClr val="bg1"/>
                </a:solidFill>
                <a:latin typeface="+mn-lt"/>
              </a:rPr>
              <a:t>”</a:t>
            </a:r>
          </a:p>
          <a:p>
            <a:pPr marL="0" indent="0">
              <a:buNone/>
            </a:pPr>
            <a:r>
              <a:rPr lang="en-US" dirty="0" smtClean="0">
                <a:solidFill>
                  <a:schemeClr val="bg1"/>
                </a:solidFill>
                <a:latin typeface="+mn-lt"/>
              </a:rPr>
              <a:t>“</a:t>
            </a:r>
            <a:r>
              <a:rPr lang="en-US" dirty="0" smtClean="0">
                <a:solidFill>
                  <a:srgbClr val="FF0000"/>
                </a:solidFill>
                <a:latin typeface="+mn-lt"/>
              </a:rPr>
              <a:t>Systems </a:t>
            </a:r>
            <a:r>
              <a:rPr lang="en-US" dirty="0">
                <a:solidFill>
                  <a:srgbClr val="FF0000"/>
                </a:solidFill>
                <a:latin typeface="+mn-lt"/>
              </a:rPr>
              <a:t>are shells into which users pour</a:t>
            </a:r>
            <a:r>
              <a:rPr lang="en-US" dirty="0">
                <a:solidFill>
                  <a:srgbClr val="FFFF00"/>
                </a:solidFill>
                <a:latin typeface="+mn-lt"/>
              </a:rPr>
              <a:t> </a:t>
            </a:r>
            <a:r>
              <a:rPr lang="en-US" dirty="0">
                <a:solidFill>
                  <a:srgbClr val="FF0000"/>
                </a:solidFill>
                <a:latin typeface="+mn-lt"/>
              </a:rPr>
              <a:t>meaning</a:t>
            </a:r>
            <a:r>
              <a:rPr lang="en-US" dirty="0">
                <a:solidFill>
                  <a:srgbClr val="FFFF00"/>
                </a:solidFill>
                <a:latin typeface="+mn-lt"/>
              </a:rPr>
              <a:t>. </a:t>
            </a:r>
            <a:r>
              <a:rPr lang="en-US" dirty="0">
                <a:solidFill>
                  <a:schemeClr val="bg1"/>
                </a:solidFill>
                <a:latin typeface="+mn-lt"/>
              </a:rPr>
              <a:t>While they may contain expression themselves, that expression is there merely to facilitate the meaning added by the user</a:t>
            </a:r>
            <a:r>
              <a:rPr lang="en-US" dirty="0" smtClean="0">
                <a:solidFill>
                  <a:schemeClr val="bg1"/>
                </a:solidFill>
                <a:latin typeface="+mn-lt"/>
              </a:rPr>
              <a:t>.” </a:t>
            </a:r>
          </a:p>
          <a:p>
            <a:pPr marL="0" indent="0">
              <a:buNone/>
            </a:pPr>
            <a:endParaRPr lang="en-US" dirty="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a:p>
        </p:txBody>
      </p:sp>
    </p:spTree>
    <p:extLst>
      <p:ext uri="{BB962C8B-B14F-4D97-AF65-F5344CB8AC3E}">
        <p14:creationId xmlns:p14="http://schemas.microsoft.com/office/powerpoint/2010/main" val="160575300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6084"/>
            <a:ext cx="8229600" cy="5140050"/>
          </a:xfrm>
        </p:spPr>
        <p:txBody>
          <a:bodyPr>
            <a:normAutofit/>
          </a:bodyPr>
          <a:lstStyle/>
          <a:p>
            <a:pPr marL="0" indent="0">
              <a:buNone/>
            </a:pPr>
            <a:r>
              <a:rPr lang="en-US" sz="6000" b="1" dirty="0">
                <a:solidFill>
                  <a:schemeClr val="bg1"/>
                </a:solidFill>
                <a:latin typeface="+mn-lt"/>
              </a:rPr>
              <a:t>STEP </a:t>
            </a:r>
            <a:r>
              <a:rPr lang="en-US" sz="6000" b="1" dirty="0" smtClean="0">
                <a:solidFill>
                  <a:schemeClr val="bg1"/>
                </a:solidFill>
                <a:latin typeface="+mn-lt"/>
              </a:rPr>
              <a:t>4</a:t>
            </a:r>
          </a:p>
          <a:p>
            <a:pPr marL="0" indent="0">
              <a:buNone/>
            </a:pPr>
            <a:r>
              <a:rPr lang="en-US" sz="6000" b="1" dirty="0" smtClean="0">
                <a:solidFill>
                  <a:srgbClr val="FF0000"/>
                </a:solidFill>
              </a:rPr>
              <a:t>What </a:t>
            </a:r>
            <a:r>
              <a:rPr lang="en-US" sz="6000" b="1" dirty="0">
                <a:solidFill>
                  <a:srgbClr val="FF0000"/>
                </a:solidFill>
              </a:rPr>
              <a:t>is protectable…</a:t>
            </a:r>
            <a:endParaRPr lang="en-US" sz="6000" b="1" dirty="0">
              <a:solidFill>
                <a:schemeClr val="bg1"/>
              </a:solidFill>
              <a:latin typeface="+mn-lt"/>
            </a:endParaRPr>
          </a:p>
        </p:txBody>
      </p:sp>
    </p:spTree>
    <p:extLst>
      <p:ext uri="{BB962C8B-B14F-4D97-AF65-F5344CB8AC3E}">
        <p14:creationId xmlns:p14="http://schemas.microsoft.com/office/powerpoint/2010/main" val="38673223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46389"/>
            <a:ext cx="8470346" cy="5628416"/>
          </a:xfrm>
        </p:spPr>
        <p:txBody>
          <a:bodyPr>
            <a:normAutofit fontScale="92500" lnSpcReduction="10000"/>
          </a:bodyPr>
          <a:lstStyle/>
          <a:p>
            <a:pPr marL="0" lvl="3" indent="0">
              <a:buNone/>
            </a:pPr>
            <a:r>
              <a:rPr lang="ja-JP" altLang="en-US" sz="6000" b="1" dirty="0" smtClean="0">
                <a:solidFill>
                  <a:srgbClr val="FFFF00"/>
                </a:solidFill>
                <a:latin typeface="+mn-lt"/>
                <a:cs typeface="Lucida Console"/>
              </a:rPr>
              <a:t>“</a:t>
            </a:r>
            <a:r>
              <a:rPr lang="en-US" sz="6000" b="1" dirty="0">
                <a:solidFill>
                  <a:schemeClr val="bg1"/>
                </a:solidFill>
                <a:latin typeface="+mn-lt"/>
                <a:cs typeface="Lucida Console"/>
              </a:rPr>
              <a:t>look and </a:t>
            </a:r>
            <a:r>
              <a:rPr lang="en-US" sz="6000" b="1" dirty="0" smtClean="0">
                <a:solidFill>
                  <a:schemeClr val="bg1"/>
                </a:solidFill>
                <a:latin typeface="+mn-lt"/>
                <a:cs typeface="Lucida Console"/>
              </a:rPr>
              <a:t>feel</a:t>
            </a:r>
            <a:r>
              <a:rPr lang="ja-JP" altLang="en-US" sz="6000" b="1" dirty="0" smtClean="0">
                <a:solidFill>
                  <a:srgbClr val="FFFF00"/>
                </a:solidFill>
                <a:latin typeface="+mn-lt"/>
                <a:cs typeface="Lucida Console"/>
              </a:rPr>
              <a:t>”</a:t>
            </a:r>
            <a:r>
              <a:rPr lang="en-CA" altLang="ja-JP" sz="6000" b="1" dirty="0" smtClean="0">
                <a:solidFill>
                  <a:srgbClr val="FFFF00"/>
                </a:solidFill>
                <a:latin typeface="+mn-lt"/>
                <a:cs typeface="Lucida Console"/>
              </a:rPr>
              <a:t>,</a:t>
            </a:r>
            <a:r>
              <a:rPr lang="en-US" sz="6000" b="1" dirty="0" smtClean="0">
                <a:solidFill>
                  <a:srgbClr val="FFFF00"/>
                </a:solidFill>
                <a:latin typeface="+mn-lt"/>
                <a:cs typeface="Lucida Console"/>
              </a:rPr>
              <a:t> </a:t>
            </a:r>
            <a:r>
              <a:rPr lang="en-US" sz="6000" b="1" dirty="0">
                <a:solidFill>
                  <a:srgbClr val="FFFF00"/>
                </a:solidFill>
                <a:latin typeface="+mn-lt"/>
                <a:cs typeface="Lucida Console"/>
              </a:rPr>
              <a:t>game </a:t>
            </a:r>
            <a:r>
              <a:rPr lang="en-US" sz="6000" b="1" dirty="0" smtClean="0">
                <a:solidFill>
                  <a:srgbClr val="FFFF00"/>
                </a:solidFill>
                <a:latin typeface="+mn-lt"/>
                <a:cs typeface="Lucida Console"/>
              </a:rPr>
              <a:t> </a:t>
            </a:r>
          </a:p>
          <a:p>
            <a:pPr marL="0" lvl="3" indent="0">
              <a:buNone/>
            </a:pPr>
            <a:r>
              <a:rPr lang="en-US" sz="6000" b="1" dirty="0" smtClean="0">
                <a:solidFill>
                  <a:srgbClr val="FFFF00"/>
                </a:solidFill>
                <a:latin typeface="+mn-lt"/>
                <a:cs typeface="Lucida Console"/>
              </a:rPr>
              <a:t>progression</a:t>
            </a:r>
            <a:r>
              <a:rPr lang="en-US" sz="6000" b="1" dirty="0">
                <a:solidFill>
                  <a:srgbClr val="FFFF00"/>
                </a:solidFill>
                <a:latin typeface="+mn-lt"/>
                <a:cs typeface="Lucida Console"/>
              </a:rPr>
              <a:t>, </a:t>
            </a:r>
            <a:r>
              <a:rPr lang="en-US" sz="6000" b="1" dirty="0" smtClean="0">
                <a:solidFill>
                  <a:srgbClr val="FFFF00"/>
                </a:solidFill>
                <a:latin typeface="+mn-lt"/>
                <a:cs typeface="Lucida Console"/>
              </a:rPr>
              <a:t>graphics</a:t>
            </a:r>
            <a:r>
              <a:rPr lang="en-US" sz="6000" b="1" dirty="0">
                <a:solidFill>
                  <a:srgbClr val="FFFF00"/>
                </a:solidFill>
                <a:latin typeface="+mn-lt"/>
                <a:cs typeface="Lucida Console"/>
              </a:rPr>
              <a:t>, </a:t>
            </a:r>
            <a:r>
              <a:rPr lang="en-US" sz="6000" b="1" dirty="0" smtClean="0">
                <a:solidFill>
                  <a:srgbClr val="FFFF00"/>
                </a:solidFill>
                <a:latin typeface="+mn-lt"/>
                <a:cs typeface="Lucida Console"/>
              </a:rPr>
              <a:t> </a:t>
            </a:r>
          </a:p>
          <a:p>
            <a:pPr marL="0" lvl="3" indent="0">
              <a:buNone/>
            </a:pPr>
            <a:r>
              <a:rPr lang="en-US" sz="6000" b="1" dirty="0" smtClean="0">
                <a:solidFill>
                  <a:srgbClr val="FFFF00"/>
                </a:solidFill>
                <a:latin typeface="+mn-lt"/>
                <a:cs typeface="Lucida Console"/>
              </a:rPr>
              <a:t>instructions  </a:t>
            </a:r>
          </a:p>
          <a:p>
            <a:pPr marL="0" lvl="3" indent="0">
              <a:buNone/>
            </a:pPr>
            <a:r>
              <a:rPr lang="en-US" sz="6000" b="1" dirty="0" smtClean="0">
                <a:solidFill>
                  <a:srgbClr val="FFFF00"/>
                </a:solidFill>
                <a:latin typeface="+mn-lt"/>
                <a:cs typeface="Lucida Console"/>
              </a:rPr>
              <a:t>(</a:t>
            </a:r>
            <a:r>
              <a:rPr lang="en-US" sz="6000" b="1" dirty="0">
                <a:solidFill>
                  <a:srgbClr val="FFFF00"/>
                </a:solidFill>
                <a:latin typeface="+mn-lt"/>
                <a:cs typeface="Lucida Console"/>
              </a:rPr>
              <a:t>verbatim), underlying </a:t>
            </a:r>
            <a:endParaRPr lang="en-US" sz="6000" b="1" dirty="0" smtClean="0">
              <a:solidFill>
                <a:srgbClr val="FFFF00"/>
              </a:solidFill>
              <a:latin typeface="+mn-lt"/>
              <a:cs typeface="Lucida Console"/>
            </a:endParaRPr>
          </a:p>
          <a:p>
            <a:pPr marL="0" lvl="3" indent="0">
              <a:buNone/>
            </a:pPr>
            <a:r>
              <a:rPr lang="en-US" sz="6000" b="1" dirty="0" smtClean="0">
                <a:solidFill>
                  <a:srgbClr val="FFFF00"/>
                </a:solidFill>
                <a:latin typeface="+mn-lt"/>
                <a:cs typeface="Lucida Console"/>
              </a:rPr>
              <a:t>code</a:t>
            </a:r>
            <a:r>
              <a:rPr lang="en-US" sz="6000" b="1" dirty="0">
                <a:solidFill>
                  <a:srgbClr val="FFFF00"/>
                </a:solidFill>
                <a:latin typeface="+mn-lt"/>
                <a:cs typeface="Lucida Console"/>
              </a:rPr>
              <a:t>, </a:t>
            </a:r>
            <a:r>
              <a:rPr lang="en-US" sz="6000" b="1" dirty="0">
                <a:solidFill>
                  <a:srgbClr val="FFFFFF"/>
                </a:solidFill>
                <a:latin typeface="+mn-lt"/>
                <a:cs typeface="Lucida Console"/>
              </a:rPr>
              <a:t>storyline</a:t>
            </a:r>
            <a:r>
              <a:rPr lang="en-US" sz="6000" b="1" dirty="0" smtClean="0">
                <a:solidFill>
                  <a:srgbClr val="FFFF00"/>
                </a:solidFill>
                <a:latin typeface="+mn-lt"/>
                <a:cs typeface="Lucida Console"/>
              </a:rPr>
              <a:t>,  </a:t>
            </a:r>
          </a:p>
          <a:p>
            <a:pPr marL="0" lvl="3" indent="0">
              <a:buNone/>
            </a:pPr>
            <a:r>
              <a:rPr lang="en-US" sz="6000" b="1" dirty="0" smtClean="0">
                <a:solidFill>
                  <a:srgbClr val="FFFF00"/>
                </a:solidFill>
                <a:latin typeface="+mn-lt"/>
                <a:cs typeface="Lucida Console"/>
              </a:rPr>
              <a:t>sounds </a:t>
            </a:r>
          </a:p>
          <a:p>
            <a:pPr marL="0" lvl="3" indent="0">
              <a:buNone/>
            </a:pPr>
            <a:r>
              <a:rPr lang="en-US" sz="6000" b="1" u="sng" dirty="0" smtClean="0">
                <a:solidFill>
                  <a:srgbClr val="FF6600"/>
                </a:solidFill>
                <a:latin typeface="+mn-lt"/>
                <a:cs typeface="Lucida Console"/>
              </a:rPr>
              <a:t>can</a:t>
            </a:r>
            <a:r>
              <a:rPr lang="en-US" sz="6000" b="1" dirty="0" smtClean="0">
                <a:solidFill>
                  <a:srgbClr val="FF0000"/>
                </a:solidFill>
                <a:latin typeface="+mn-lt"/>
                <a:cs typeface="Lucida Console"/>
              </a:rPr>
              <a:t> </a:t>
            </a:r>
            <a:r>
              <a:rPr lang="en-US" sz="6000" b="1" dirty="0">
                <a:solidFill>
                  <a:srgbClr val="FF0000"/>
                </a:solidFill>
                <a:latin typeface="+mn-lt"/>
                <a:cs typeface="Lucida Console"/>
              </a:rPr>
              <a:t>be protected</a:t>
            </a:r>
          </a:p>
          <a:p>
            <a:pPr marL="0" indent="0">
              <a:buNone/>
            </a:pPr>
            <a:endParaRPr lang="en-US" dirty="0"/>
          </a:p>
        </p:txBody>
      </p:sp>
    </p:spTree>
    <p:extLst>
      <p:ext uri="{BB962C8B-B14F-4D97-AF65-F5344CB8AC3E}">
        <p14:creationId xmlns:p14="http://schemas.microsoft.com/office/powerpoint/2010/main" val="9406398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93065" y="392145"/>
            <a:ext cx="8726790" cy="5026089"/>
          </a:xfrm>
        </p:spPr>
        <p:txBody>
          <a:bodyPr>
            <a:normAutofit/>
          </a:bodyPr>
          <a:lstStyle/>
          <a:p>
            <a:pPr marL="0" indent="0">
              <a:buNone/>
            </a:pPr>
            <a:r>
              <a:rPr lang="en-US" sz="6000" b="1" dirty="0">
                <a:solidFill>
                  <a:schemeClr val="bg1"/>
                </a:solidFill>
                <a:latin typeface="+mn-lt"/>
              </a:rPr>
              <a:t>STEP </a:t>
            </a:r>
            <a:r>
              <a:rPr lang="en-US" sz="6000" b="1" dirty="0" smtClean="0">
                <a:solidFill>
                  <a:schemeClr val="bg1"/>
                </a:solidFill>
                <a:latin typeface="+mn-lt"/>
              </a:rPr>
              <a:t>5</a:t>
            </a:r>
          </a:p>
          <a:p>
            <a:pPr marL="0" indent="0">
              <a:buNone/>
            </a:pPr>
            <a:r>
              <a:rPr lang="en-US" sz="6000" b="1" dirty="0" smtClean="0">
                <a:solidFill>
                  <a:srgbClr val="FF0000"/>
                </a:solidFill>
                <a:latin typeface="+mn-lt"/>
              </a:rPr>
              <a:t>Defenses</a:t>
            </a:r>
            <a:r>
              <a:rPr lang="en-US" sz="6000" b="1" dirty="0">
                <a:solidFill>
                  <a:srgbClr val="FF0000"/>
                </a:solidFill>
                <a:latin typeface="+mn-lt"/>
              </a:rPr>
              <a:t>:  </a:t>
            </a:r>
            <a:endParaRPr lang="en-US" sz="6000" b="1" dirty="0" smtClean="0">
              <a:solidFill>
                <a:srgbClr val="FF0000"/>
              </a:solidFill>
              <a:latin typeface="+mn-lt"/>
            </a:endParaRPr>
          </a:p>
          <a:p>
            <a:pPr marL="0" indent="0">
              <a:buNone/>
            </a:pPr>
            <a:r>
              <a:rPr lang="en-US" sz="6000" b="1" dirty="0" smtClean="0">
                <a:solidFill>
                  <a:srgbClr val="FFFF00"/>
                </a:solidFill>
                <a:latin typeface="+mn-lt"/>
              </a:rPr>
              <a:t>Copyright invalidity; </a:t>
            </a:r>
          </a:p>
          <a:p>
            <a:pPr marL="0" indent="0">
              <a:buNone/>
            </a:pPr>
            <a:r>
              <a:rPr lang="en-US" sz="6000" b="1" dirty="0">
                <a:solidFill>
                  <a:srgbClr val="FFFF00"/>
                </a:solidFill>
                <a:latin typeface="+mn-lt"/>
              </a:rPr>
              <a:t>I</a:t>
            </a:r>
            <a:r>
              <a:rPr lang="en-US" sz="6000" b="1" dirty="0" smtClean="0">
                <a:solidFill>
                  <a:srgbClr val="FFFF00"/>
                </a:solidFill>
                <a:latin typeface="+mn-lt"/>
              </a:rPr>
              <a:t>ndependent creation;  </a:t>
            </a:r>
          </a:p>
          <a:p>
            <a:pPr marL="0" indent="0">
              <a:buNone/>
            </a:pPr>
            <a:r>
              <a:rPr lang="en-US" sz="6000" b="1" dirty="0">
                <a:solidFill>
                  <a:srgbClr val="FFFF00"/>
                </a:solidFill>
                <a:latin typeface="+mn-lt"/>
              </a:rPr>
              <a:t>F</a:t>
            </a:r>
            <a:r>
              <a:rPr lang="en-US" sz="6000" b="1" dirty="0" smtClean="0">
                <a:solidFill>
                  <a:srgbClr val="FFFF00"/>
                </a:solidFill>
                <a:latin typeface="+mn-lt"/>
              </a:rPr>
              <a:t>air dealing/ use.</a:t>
            </a:r>
            <a:endParaRPr lang="en-US" sz="6000" b="1" dirty="0">
              <a:solidFill>
                <a:srgbClr val="FFFF00"/>
              </a:solidFill>
              <a:latin typeface="+mn-lt"/>
            </a:endParaRPr>
          </a:p>
          <a:p>
            <a:pPr marL="0" indent="0">
              <a:buNone/>
            </a:pPr>
            <a:endParaRPr lang="en-US" sz="6000" b="1"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42301955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91"/>
            <a:ext cx="8686801" cy="1016000"/>
          </a:xfrm>
        </p:spPr>
        <p:txBody>
          <a:bodyPr>
            <a:noAutofit/>
          </a:bodyPr>
          <a:lstStyle/>
          <a:p>
            <a:r>
              <a:rPr lang="en-US" sz="4400" b="1" dirty="0" smtClean="0">
                <a:solidFill>
                  <a:srgbClr val="FFFF00"/>
                </a:solidFill>
                <a:latin typeface="+mn-lt"/>
              </a:rPr>
              <a:t>Summary of Copyright Analysis</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016991"/>
            <a:ext cx="8229600" cy="5006653"/>
          </a:xfrm>
        </p:spPr>
        <p:txBody>
          <a:bodyPr>
            <a:normAutofit/>
          </a:bodyPr>
          <a:lstStyle/>
          <a:p>
            <a:pPr marL="0" indent="0">
              <a:buNone/>
            </a:pPr>
            <a:r>
              <a:rPr lang="en-US" sz="4400" b="1" u="sng" dirty="0">
                <a:solidFill>
                  <a:srgbClr val="FF0000"/>
                </a:solidFill>
                <a:latin typeface="Arial"/>
                <a:cs typeface="Arial"/>
              </a:rPr>
              <a:t>Step 1</a:t>
            </a:r>
            <a:r>
              <a:rPr lang="en-US" sz="4400" b="1" dirty="0">
                <a:solidFill>
                  <a:schemeClr val="bg1"/>
                </a:solidFill>
                <a:latin typeface="Arial"/>
                <a:cs typeface="Arial"/>
              </a:rPr>
              <a:t>: Identify game</a:t>
            </a:r>
            <a:r>
              <a:rPr lang="ja-JP" altLang="en-US" sz="4400" b="1" dirty="0">
                <a:solidFill>
                  <a:schemeClr val="bg1"/>
                </a:solidFill>
                <a:latin typeface="Arial"/>
                <a:cs typeface="Arial"/>
              </a:rPr>
              <a:t>’</a:t>
            </a:r>
            <a:r>
              <a:rPr lang="en-US" sz="4400" b="1" dirty="0">
                <a:solidFill>
                  <a:schemeClr val="bg1"/>
                </a:solidFill>
                <a:latin typeface="Arial"/>
                <a:cs typeface="Arial"/>
              </a:rPr>
              <a:t>s genre and others that fall into </a:t>
            </a:r>
            <a:r>
              <a:rPr lang="en-US" sz="4400" b="1" dirty="0" smtClean="0">
                <a:solidFill>
                  <a:schemeClr val="bg1"/>
                </a:solidFill>
                <a:latin typeface="Arial"/>
                <a:cs typeface="Arial"/>
              </a:rPr>
              <a:t>it</a:t>
            </a:r>
          </a:p>
          <a:p>
            <a:pPr marL="0" indent="0">
              <a:buNone/>
            </a:pPr>
            <a:endParaRPr lang="en-US" sz="4400" b="1" dirty="0">
              <a:solidFill>
                <a:schemeClr val="bg1"/>
              </a:solidFill>
              <a:latin typeface="Arial"/>
              <a:cs typeface="Arial"/>
            </a:endParaRPr>
          </a:p>
          <a:p>
            <a:pPr marL="0" indent="0">
              <a:buNone/>
            </a:pPr>
            <a:r>
              <a:rPr lang="en-US" sz="4400" b="1" u="sng" dirty="0" smtClean="0">
                <a:solidFill>
                  <a:srgbClr val="FF0000"/>
                </a:solidFill>
                <a:latin typeface="Arial"/>
                <a:cs typeface="Arial"/>
              </a:rPr>
              <a:t>Step </a:t>
            </a:r>
            <a:r>
              <a:rPr lang="en-US" sz="4400" b="1" u="sng" dirty="0">
                <a:solidFill>
                  <a:srgbClr val="FF0000"/>
                </a:solidFill>
                <a:latin typeface="Arial"/>
                <a:cs typeface="Arial"/>
              </a:rPr>
              <a:t>2</a:t>
            </a:r>
            <a:r>
              <a:rPr lang="en-US" sz="4400" b="1" dirty="0">
                <a:solidFill>
                  <a:schemeClr val="bg1"/>
                </a:solidFill>
                <a:latin typeface="Arial"/>
                <a:cs typeface="Arial"/>
              </a:rPr>
              <a:t>: Identify </a:t>
            </a:r>
            <a:r>
              <a:rPr lang="en-US" sz="4400" b="1" dirty="0" smtClean="0">
                <a:solidFill>
                  <a:schemeClr val="bg1"/>
                </a:solidFill>
                <a:latin typeface="Arial"/>
                <a:cs typeface="Arial"/>
              </a:rPr>
              <a:t>un-protectable </a:t>
            </a:r>
            <a:r>
              <a:rPr lang="en-US" sz="4400" b="1" dirty="0">
                <a:solidFill>
                  <a:schemeClr val="bg1"/>
                </a:solidFill>
                <a:latin typeface="Arial"/>
                <a:cs typeface="Arial"/>
              </a:rPr>
              <a:t>aspects of such </a:t>
            </a:r>
            <a:r>
              <a:rPr lang="en-US" sz="4400" b="1" dirty="0" smtClean="0">
                <a:solidFill>
                  <a:schemeClr val="bg1"/>
                </a:solidFill>
                <a:latin typeface="Arial"/>
                <a:cs typeface="Arial"/>
              </a:rPr>
              <a:t>games</a:t>
            </a:r>
          </a:p>
          <a:p>
            <a:pPr marL="0" indent="0">
              <a:buNone/>
            </a:pPr>
            <a:endParaRPr lang="en-US" sz="4400" b="1" dirty="0">
              <a:solidFill>
                <a:schemeClr val="bg1"/>
              </a:solidFill>
              <a:latin typeface="Arial"/>
              <a:cs typeface="Arial"/>
            </a:endParaRPr>
          </a:p>
          <a:p>
            <a:pPr marL="0" indent="0">
              <a:buNone/>
            </a:pPr>
            <a:r>
              <a:rPr lang="en-US" sz="4400" b="1" u="sng" dirty="0" smtClean="0">
                <a:solidFill>
                  <a:srgbClr val="FF0000"/>
                </a:solidFill>
                <a:latin typeface="Arial"/>
                <a:cs typeface="Arial"/>
              </a:rPr>
              <a:t>Step </a:t>
            </a:r>
            <a:r>
              <a:rPr lang="en-US" sz="4400" b="1" u="sng" dirty="0">
                <a:solidFill>
                  <a:srgbClr val="FF0000"/>
                </a:solidFill>
                <a:latin typeface="Arial"/>
                <a:cs typeface="Arial"/>
              </a:rPr>
              <a:t>3</a:t>
            </a:r>
            <a:r>
              <a:rPr lang="en-US" sz="4400" b="1" dirty="0">
                <a:solidFill>
                  <a:schemeClr val="bg1"/>
                </a:solidFill>
                <a:latin typeface="Arial"/>
                <a:cs typeface="Arial"/>
              </a:rPr>
              <a:t>: Compare the games</a:t>
            </a:r>
          </a:p>
          <a:p>
            <a:pPr marL="0" indent="0">
              <a:buNone/>
            </a:pPr>
            <a:endParaRPr lang="en-US" dirty="0"/>
          </a:p>
        </p:txBody>
      </p:sp>
    </p:spTree>
    <p:extLst>
      <p:ext uri="{BB962C8B-B14F-4D97-AF65-F5344CB8AC3E}">
        <p14:creationId xmlns:p14="http://schemas.microsoft.com/office/powerpoint/2010/main" val="42323029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69804"/>
            <a:ext cx="8229600" cy="5156330"/>
          </a:xfrm>
        </p:spPr>
        <p:txBody>
          <a:bodyPr>
            <a:normAutofit/>
          </a:bodyPr>
          <a:lstStyle/>
          <a:p>
            <a:pPr marL="0" indent="0">
              <a:buNone/>
            </a:pPr>
            <a:r>
              <a:rPr lang="en-US" sz="6000" b="1" dirty="0" smtClean="0">
                <a:solidFill>
                  <a:srgbClr val="FF0000"/>
                </a:solidFill>
                <a:latin typeface="+mn-lt"/>
              </a:rPr>
              <a:t>EXAMPLES…</a:t>
            </a:r>
            <a:endParaRPr lang="en-US" sz="6000" b="1" dirty="0">
              <a:solidFill>
                <a:srgbClr val="FF0000"/>
              </a:solidFill>
              <a:latin typeface="+mn-lt"/>
            </a:endParaRPr>
          </a:p>
        </p:txBody>
      </p:sp>
    </p:spTree>
    <p:extLst>
      <p:ext uri="{BB962C8B-B14F-4D97-AF65-F5344CB8AC3E}">
        <p14:creationId xmlns:p14="http://schemas.microsoft.com/office/powerpoint/2010/main" val="3812503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latin typeface="+mn-lt"/>
              </a:rPr>
              <a:t>An answer?</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223818"/>
            <a:ext cx="5457268" cy="4664364"/>
          </a:xfrm>
        </p:spPr>
        <p:txBody>
          <a:bodyPr>
            <a:noAutofit/>
          </a:bodyPr>
          <a:lstStyle/>
          <a:p>
            <a:pPr marL="0" indent="0">
              <a:buNone/>
            </a:pPr>
            <a:r>
              <a:rPr lang="en-US" sz="3600" b="1" dirty="0">
                <a:solidFill>
                  <a:schemeClr val="bg1"/>
                </a:solidFill>
                <a:latin typeface="+mn-lt"/>
              </a:rPr>
              <a:t>T</a:t>
            </a:r>
            <a:r>
              <a:rPr lang="en-US" sz="3600" b="1" dirty="0" smtClean="0">
                <a:solidFill>
                  <a:schemeClr val="bg1"/>
                </a:solidFill>
                <a:latin typeface="+mn-lt"/>
              </a:rPr>
              <a:t>echnologies </a:t>
            </a:r>
            <a:r>
              <a:rPr lang="en-US" sz="3600" b="1" dirty="0">
                <a:solidFill>
                  <a:schemeClr val="bg1"/>
                </a:solidFill>
                <a:latin typeface="+mn-lt"/>
              </a:rPr>
              <a:t>evolve over time, </a:t>
            </a:r>
            <a:r>
              <a:rPr lang="en-US" sz="3600" b="1" dirty="0" smtClean="0">
                <a:solidFill>
                  <a:schemeClr val="bg1"/>
                </a:solidFill>
                <a:latin typeface="+mn-lt"/>
              </a:rPr>
              <a:t>with </a:t>
            </a:r>
            <a:r>
              <a:rPr lang="en-US" sz="3600" b="1" dirty="0">
                <a:solidFill>
                  <a:schemeClr val="bg1"/>
                </a:solidFill>
                <a:latin typeface="+mn-lt"/>
              </a:rPr>
              <a:t>their '</a:t>
            </a:r>
            <a:r>
              <a:rPr lang="en-US" sz="3600" b="1" dirty="0" smtClean="0">
                <a:solidFill>
                  <a:schemeClr val="bg1"/>
                </a:solidFill>
                <a:latin typeface="+mn-lt"/>
              </a:rPr>
              <a:t>invention’ </a:t>
            </a:r>
            <a:r>
              <a:rPr lang="en-US" sz="3600" b="1" dirty="0">
                <a:solidFill>
                  <a:schemeClr val="bg1"/>
                </a:solidFill>
                <a:latin typeface="+mn-lt"/>
              </a:rPr>
              <a:t>mediated and controlled by society and societal factors which </a:t>
            </a:r>
            <a:r>
              <a:rPr lang="en-US" sz="3600" b="1" dirty="0">
                <a:solidFill>
                  <a:srgbClr val="CCFFCC"/>
                </a:solidFill>
                <a:latin typeface="+mn-lt"/>
              </a:rPr>
              <a:t>suppress the radical potential </a:t>
            </a:r>
            <a:r>
              <a:rPr lang="en-US" sz="3600" b="1" dirty="0">
                <a:solidFill>
                  <a:schemeClr val="bg1"/>
                </a:solidFill>
                <a:latin typeface="+mn-lt"/>
              </a:rPr>
              <a:t>of </a:t>
            </a:r>
            <a:r>
              <a:rPr lang="en-US" sz="3600" b="1" dirty="0" smtClean="0">
                <a:solidFill>
                  <a:schemeClr val="bg1"/>
                </a:solidFill>
                <a:latin typeface="+mn-lt"/>
              </a:rPr>
              <a:t>any particular </a:t>
            </a:r>
            <a:r>
              <a:rPr lang="en-US" sz="3600" b="1" dirty="0">
                <a:solidFill>
                  <a:schemeClr val="bg1"/>
                </a:solidFill>
                <a:latin typeface="+mn-lt"/>
              </a:rPr>
              <a:t>technology.</a:t>
            </a:r>
          </a:p>
        </p:txBody>
      </p:sp>
      <p:pic>
        <p:nvPicPr>
          <p:cNvPr id="4" name="Picture 3" descr="s688416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14468" y="1223818"/>
            <a:ext cx="3229532" cy="4306043"/>
          </a:xfrm>
          <a:prstGeom prst="rect">
            <a:avLst/>
          </a:prstGeom>
        </p:spPr>
      </p:pic>
    </p:spTree>
    <p:extLst>
      <p:ext uri="{BB962C8B-B14F-4D97-AF65-F5344CB8AC3E}">
        <p14:creationId xmlns:p14="http://schemas.microsoft.com/office/powerpoint/2010/main" val="32435596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FFFF00"/>
                </a:solidFill>
                <a:latin typeface="+mn-lt"/>
              </a:rPr>
              <a:t>  K.C</a:t>
            </a:r>
            <a:r>
              <a:rPr lang="en-US" sz="4400" b="1" dirty="0">
                <a:solidFill>
                  <a:srgbClr val="FFFF00"/>
                </a:solidFill>
                <a:latin typeface="+mn-lt"/>
              </a:rPr>
              <a:t>. Munchkin &amp; Pac-Man</a:t>
            </a:r>
          </a:p>
        </p:txBody>
      </p:sp>
      <p:pic>
        <p:nvPicPr>
          <p:cNvPr id="4" name="Picture 2"/>
          <p:cNvPicPr>
            <a:picLocks noGrp="1" noChangeAspect="1" noChangeArrowheads="1"/>
          </p:cNvPicPr>
          <p:nvPr>
            <p:ph sz="quarter" idx="10"/>
          </p:nvPr>
        </p:nvPicPr>
        <p:blipFill>
          <a:blip r:embed="rId2" cstate="print">
            <a:extLst>
              <a:ext uri="{28A0092B-C50C-407E-A947-70E740481C1C}">
                <a14:useLocalDpi xmlns:a14="http://schemas.microsoft.com/office/drawing/2010/main"/>
              </a:ext>
            </a:extLst>
          </a:blip>
          <a:srcRect t="-27298" b="-27298"/>
          <a:stretch>
            <a:fillRect/>
          </a:stretch>
        </p:blipFill>
        <p:spPr>
          <a:xfrm>
            <a:off x="457200" y="921300"/>
            <a:ext cx="8229600" cy="4318000"/>
          </a:xfrm>
          <a:noFill/>
        </p:spPr>
      </p:pic>
      <p:sp>
        <p:nvSpPr>
          <p:cNvPr id="3" name="TextBox 2"/>
          <p:cNvSpPr txBox="1"/>
          <p:nvPr/>
        </p:nvSpPr>
        <p:spPr>
          <a:xfrm>
            <a:off x="783166" y="4916134"/>
            <a:ext cx="7532831" cy="646331"/>
          </a:xfrm>
          <a:prstGeom prst="rect">
            <a:avLst/>
          </a:prstGeom>
          <a:noFill/>
        </p:spPr>
        <p:txBody>
          <a:bodyPr wrap="none" rtlCol="0">
            <a:spAutoFit/>
          </a:bodyPr>
          <a:lstStyle/>
          <a:p>
            <a:r>
              <a:rPr lang="en-US" sz="3600" b="1" dirty="0" smtClean="0">
                <a:solidFill>
                  <a:prstClr val="white"/>
                </a:solidFill>
                <a:latin typeface="Arial"/>
              </a:rPr>
              <a:t>Atari (Pac-Man wins before USCA</a:t>
            </a:r>
            <a:endParaRPr lang="en-US" sz="3600" b="1" dirty="0">
              <a:solidFill>
                <a:prstClr val="white"/>
              </a:solidFill>
              <a:latin typeface="Arial"/>
            </a:endParaRPr>
          </a:p>
        </p:txBody>
      </p:sp>
    </p:spTree>
    <p:extLst>
      <p:ext uri="{BB962C8B-B14F-4D97-AF65-F5344CB8AC3E}">
        <p14:creationId xmlns:p14="http://schemas.microsoft.com/office/powerpoint/2010/main" val="6222186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366" y="0"/>
            <a:ext cx="8874634" cy="867833"/>
          </a:xfrm>
        </p:spPr>
        <p:txBody>
          <a:bodyPr>
            <a:noAutofit/>
          </a:bodyPr>
          <a:lstStyle/>
          <a:p>
            <a:r>
              <a:rPr lang="en-US" sz="4400" b="1" dirty="0" smtClean="0">
                <a:solidFill>
                  <a:srgbClr val="FFFF00"/>
                </a:solidFill>
                <a:latin typeface="Arial"/>
                <a:cs typeface="Arial"/>
              </a:rPr>
              <a:t>Dawn </a:t>
            </a:r>
            <a:r>
              <a:rPr lang="en-US" sz="4400" b="1" dirty="0">
                <a:solidFill>
                  <a:srgbClr val="FFFF00"/>
                </a:solidFill>
                <a:latin typeface="Arial"/>
                <a:cs typeface="Arial"/>
              </a:rPr>
              <a:t>of the Dead &amp; Dead </a:t>
            </a:r>
            <a:r>
              <a:rPr lang="en-US" sz="4400" b="1" dirty="0" smtClean="0">
                <a:solidFill>
                  <a:srgbClr val="FFFF00"/>
                </a:solidFill>
                <a:latin typeface="Arial"/>
                <a:cs typeface="Arial"/>
              </a:rPr>
              <a:t>Rising</a:t>
            </a:r>
            <a:endParaRPr lang="en-US" sz="4400" b="1" dirty="0">
              <a:solidFill>
                <a:srgbClr val="FFFF00"/>
              </a:solidFill>
              <a:latin typeface="Arial"/>
              <a:cs typeface="Arial"/>
            </a:endParaRPr>
          </a:p>
        </p:txBody>
      </p:sp>
      <p:pic>
        <p:nvPicPr>
          <p:cNvPr id="4" name="Content Placeholder 4" descr="DawnoftheDead.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684" r="-697"/>
          <a:stretch/>
        </p:blipFill>
        <p:spPr>
          <a:xfrm>
            <a:off x="1291167" y="867833"/>
            <a:ext cx="2980202" cy="4336348"/>
          </a:xfrm>
        </p:spPr>
      </p:pic>
      <p:pic>
        <p:nvPicPr>
          <p:cNvPr id="5" name="Picture 5" descr="Dead Ris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02188" y="867833"/>
            <a:ext cx="3017232"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23918" y="5255279"/>
            <a:ext cx="6796953" cy="646331"/>
          </a:xfrm>
          <a:prstGeom prst="rect">
            <a:avLst/>
          </a:prstGeom>
          <a:noFill/>
        </p:spPr>
        <p:txBody>
          <a:bodyPr wrap="none" rtlCol="0">
            <a:spAutoFit/>
          </a:bodyPr>
          <a:lstStyle/>
          <a:p>
            <a:r>
              <a:rPr lang="en-US" sz="3200" b="1" dirty="0" smtClean="0">
                <a:solidFill>
                  <a:srgbClr val="FFFFFF"/>
                </a:solidFill>
                <a:latin typeface="Arial"/>
              </a:rPr>
              <a:t>Dead Rising wins in U.S. Dist. Ct.</a:t>
            </a:r>
            <a:r>
              <a:rPr lang="en-US" sz="3600" dirty="0" smtClean="0">
                <a:solidFill>
                  <a:prstClr val="black"/>
                </a:solidFill>
                <a:latin typeface="Arial"/>
              </a:rPr>
              <a:t>.</a:t>
            </a:r>
            <a:endParaRPr lang="en-US" sz="3600" dirty="0">
              <a:solidFill>
                <a:prstClr val="black"/>
              </a:solidFill>
              <a:latin typeface="Arial"/>
            </a:endParaRPr>
          </a:p>
        </p:txBody>
      </p:sp>
    </p:spTree>
    <p:extLst>
      <p:ext uri="{BB962C8B-B14F-4D97-AF65-F5344CB8AC3E}">
        <p14:creationId xmlns:p14="http://schemas.microsoft.com/office/powerpoint/2010/main" val="32853068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Autofit/>
          </a:bodyPr>
          <a:lstStyle/>
          <a:p>
            <a:r>
              <a:rPr lang="en-US" sz="4800" b="1" dirty="0" smtClean="0">
                <a:solidFill>
                  <a:srgbClr val="FFFF00"/>
                </a:solidFill>
                <a:latin typeface="+mn-lt"/>
              </a:rPr>
              <a:t>  Scrabble </a:t>
            </a:r>
            <a:r>
              <a:rPr lang="en-US" sz="4800" b="1" dirty="0">
                <a:solidFill>
                  <a:srgbClr val="FFFF00"/>
                </a:solidFill>
                <a:latin typeface="+mn-lt"/>
              </a:rPr>
              <a:t>&amp;</a:t>
            </a:r>
            <a:r>
              <a:rPr lang="en-US" sz="4800" b="1" dirty="0" smtClean="0">
                <a:solidFill>
                  <a:srgbClr val="FFFF00"/>
                </a:solidFill>
                <a:latin typeface="+mn-lt"/>
              </a:rPr>
              <a:t> </a:t>
            </a:r>
            <a:r>
              <a:rPr lang="en-US" sz="4800" b="1" dirty="0" err="1" smtClean="0">
                <a:solidFill>
                  <a:srgbClr val="FFFF00"/>
                </a:solidFill>
                <a:latin typeface="+mn-lt"/>
              </a:rPr>
              <a:t>Scrabulous</a:t>
            </a:r>
            <a:endParaRPr lang="en-US" sz="4800" b="1" dirty="0">
              <a:solidFill>
                <a:srgbClr val="FFFF00"/>
              </a:solidFill>
              <a:latin typeface="+mn-lt"/>
            </a:endParaRPr>
          </a:p>
        </p:txBody>
      </p:sp>
      <p:pic>
        <p:nvPicPr>
          <p:cNvPr id="4" name="Content Placeholder 5" descr="Scrabble.jpg"/>
          <p:cNvPicPr>
            <a:picLocks noGrp="1"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8606" y="1190193"/>
            <a:ext cx="3548559" cy="395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5" name="Picture 4" descr="Scrabulo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57169" y="1190193"/>
            <a:ext cx="4860557" cy="395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66333" y="5337945"/>
            <a:ext cx="5884944" cy="584776"/>
          </a:xfrm>
          <a:prstGeom prst="rect">
            <a:avLst/>
          </a:prstGeom>
          <a:noFill/>
        </p:spPr>
        <p:txBody>
          <a:bodyPr wrap="none" rtlCol="0">
            <a:spAutoFit/>
          </a:bodyPr>
          <a:lstStyle/>
          <a:p>
            <a:r>
              <a:rPr lang="en-US" sz="3200" b="1" dirty="0" err="1" smtClean="0">
                <a:solidFill>
                  <a:srgbClr val="FFFFFF"/>
                </a:solidFill>
                <a:latin typeface="Arial"/>
              </a:rPr>
              <a:t>Scrabulous</a:t>
            </a:r>
            <a:r>
              <a:rPr lang="en-US" sz="3200" b="1" dirty="0" smtClean="0">
                <a:solidFill>
                  <a:srgbClr val="FFFFFF"/>
                </a:solidFill>
                <a:latin typeface="Arial"/>
              </a:rPr>
              <a:t> shuts itself down</a:t>
            </a:r>
            <a:endParaRPr lang="en-US" sz="3200" b="1" dirty="0">
              <a:solidFill>
                <a:srgbClr val="FFFFFF"/>
              </a:solidFill>
              <a:latin typeface="Arial"/>
            </a:endParaRPr>
          </a:p>
        </p:txBody>
      </p:sp>
    </p:spTree>
    <p:extLst>
      <p:ext uri="{BB962C8B-B14F-4D97-AF65-F5344CB8AC3E}">
        <p14:creationId xmlns:p14="http://schemas.microsoft.com/office/powerpoint/2010/main" val="16134110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latin typeface="+mn-lt"/>
              </a:rPr>
              <a:t>      Cityville </a:t>
            </a:r>
            <a:r>
              <a:rPr lang="en-US" sz="4800" b="1" dirty="0">
                <a:solidFill>
                  <a:srgbClr val="FFFF00"/>
                </a:solidFill>
                <a:latin typeface="+mn-lt"/>
              </a:rPr>
              <a:t>&amp; </a:t>
            </a:r>
            <a:r>
              <a:rPr lang="en-US" sz="4800" b="1" dirty="0" err="1">
                <a:solidFill>
                  <a:srgbClr val="FFFF00"/>
                </a:solidFill>
                <a:latin typeface="+mn-lt"/>
              </a:rPr>
              <a:t>MegaCity</a:t>
            </a:r>
            <a:endParaRPr lang="en-US" sz="4800" b="1" dirty="0">
              <a:solidFill>
                <a:srgbClr val="FFFF00"/>
              </a:solidFill>
              <a:latin typeface="+mn-lt"/>
            </a:endParaRPr>
          </a:p>
        </p:txBody>
      </p:sp>
      <p:pic>
        <p:nvPicPr>
          <p:cNvPr id="4" name="Content Placeholder 4" descr="Cityville.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59" r="-296"/>
          <a:stretch/>
        </p:blipFill>
        <p:spPr>
          <a:xfrm>
            <a:off x="1416475" y="1408134"/>
            <a:ext cx="6300874" cy="4318000"/>
          </a:xfrm>
        </p:spPr>
      </p:pic>
    </p:spTree>
    <p:extLst>
      <p:ext uri="{BB962C8B-B14F-4D97-AF65-F5344CB8AC3E}">
        <p14:creationId xmlns:p14="http://schemas.microsoft.com/office/powerpoint/2010/main" val="28038214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Autofit/>
          </a:bodyPr>
          <a:lstStyle/>
          <a:p>
            <a:r>
              <a:rPr lang="en-US" sz="4800" b="1" dirty="0" smtClean="0">
                <a:solidFill>
                  <a:srgbClr val="FFFF00"/>
                </a:solidFill>
                <a:latin typeface="+mn-lt"/>
              </a:rPr>
              <a:t>  Scrabble </a:t>
            </a:r>
            <a:r>
              <a:rPr lang="en-US" sz="4800" b="1" dirty="0">
                <a:solidFill>
                  <a:srgbClr val="FFFF00"/>
                </a:solidFill>
                <a:latin typeface="+mn-lt"/>
              </a:rPr>
              <a:t>&amp;</a:t>
            </a:r>
            <a:r>
              <a:rPr lang="en-US" sz="4800" b="1" dirty="0" smtClean="0">
                <a:solidFill>
                  <a:srgbClr val="FFFF00"/>
                </a:solidFill>
                <a:latin typeface="+mn-lt"/>
              </a:rPr>
              <a:t> </a:t>
            </a:r>
            <a:r>
              <a:rPr lang="en-US" sz="4800" b="1" dirty="0" err="1" smtClean="0">
                <a:solidFill>
                  <a:srgbClr val="FFFF00"/>
                </a:solidFill>
                <a:latin typeface="+mn-lt"/>
              </a:rPr>
              <a:t>Scrabulous</a:t>
            </a:r>
            <a:endParaRPr lang="en-US" sz="4800" b="1" dirty="0">
              <a:solidFill>
                <a:srgbClr val="FFFF00"/>
              </a:solidFill>
              <a:latin typeface="+mn-lt"/>
            </a:endParaRPr>
          </a:p>
        </p:txBody>
      </p:sp>
      <p:pic>
        <p:nvPicPr>
          <p:cNvPr id="4" name="Content Placeholder 5" descr="Scrabble.jpg"/>
          <p:cNvPicPr>
            <a:picLocks noGrp="1"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8606" y="1190193"/>
            <a:ext cx="3548559" cy="395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5" name="Picture 4" descr="Scrabulo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57169" y="1190193"/>
            <a:ext cx="4860557" cy="395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66333" y="5337945"/>
            <a:ext cx="5884944" cy="584776"/>
          </a:xfrm>
          <a:prstGeom prst="rect">
            <a:avLst/>
          </a:prstGeom>
          <a:noFill/>
        </p:spPr>
        <p:txBody>
          <a:bodyPr wrap="none" rtlCol="0">
            <a:spAutoFit/>
          </a:bodyPr>
          <a:lstStyle/>
          <a:p>
            <a:r>
              <a:rPr lang="en-US" sz="3200" b="1" dirty="0" err="1" smtClean="0">
                <a:solidFill>
                  <a:srgbClr val="FFFFFF"/>
                </a:solidFill>
                <a:latin typeface="Arial"/>
              </a:rPr>
              <a:t>Scrabulous</a:t>
            </a:r>
            <a:r>
              <a:rPr lang="en-US" sz="3200" b="1" dirty="0" smtClean="0">
                <a:solidFill>
                  <a:srgbClr val="FFFFFF"/>
                </a:solidFill>
                <a:latin typeface="Arial"/>
              </a:rPr>
              <a:t> shuts itself down</a:t>
            </a:r>
            <a:endParaRPr lang="en-US" sz="3200" b="1" dirty="0">
              <a:solidFill>
                <a:srgbClr val="FFFFFF"/>
              </a:solidFill>
              <a:latin typeface="Arial"/>
            </a:endParaRPr>
          </a:p>
        </p:txBody>
      </p:sp>
    </p:spTree>
    <p:extLst>
      <p:ext uri="{BB962C8B-B14F-4D97-AF65-F5344CB8AC3E}">
        <p14:creationId xmlns:p14="http://schemas.microsoft.com/office/powerpoint/2010/main" val="16134110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1666"/>
            <a:ext cx="8229600" cy="834593"/>
          </a:xfrm>
        </p:spPr>
        <p:txBody>
          <a:bodyPr>
            <a:normAutofit fontScale="90000"/>
          </a:bodyPr>
          <a:lstStyle/>
          <a:p>
            <a:r>
              <a:rPr lang="en-US" sz="5400" b="1" kern="0" dirty="0" smtClean="0">
                <a:cs typeface="Calibri" pitchFamily="34" charset="0"/>
              </a:rPr>
              <a:t>          </a:t>
            </a:r>
            <a:r>
              <a:rPr lang="en-US" sz="5400" b="1" kern="0" dirty="0">
                <a:cs typeface="Calibri" pitchFamily="34" charset="0"/>
              </a:rPr>
              <a:t/>
            </a:r>
            <a:br>
              <a:rPr lang="en-US" sz="5400" b="1" kern="0" dirty="0">
                <a:cs typeface="Calibri" pitchFamily="34" charset="0"/>
              </a:rPr>
            </a:br>
            <a:r>
              <a:rPr lang="en-US" sz="5400" b="1" kern="0" dirty="0" smtClean="0">
                <a:cs typeface="Calibri" pitchFamily="34" charset="0"/>
              </a:rPr>
              <a:t>             </a:t>
            </a:r>
            <a:r>
              <a:rPr lang="en-US" sz="6000" b="1" kern="0" dirty="0" smtClean="0">
                <a:solidFill>
                  <a:srgbClr val="FFFF00"/>
                </a:solidFill>
                <a:latin typeface="+mn-lt"/>
                <a:cs typeface="Calibri" pitchFamily="34" charset="0"/>
              </a:rPr>
              <a:t>Tetris </a:t>
            </a:r>
            <a:r>
              <a:rPr lang="en-US" sz="6000" b="1" kern="0" dirty="0">
                <a:solidFill>
                  <a:srgbClr val="FFFF00"/>
                </a:solidFill>
                <a:latin typeface="+mn-lt"/>
                <a:cs typeface="Calibri" pitchFamily="34" charset="0"/>
              </a:rPr>
              <a:t>&amp;</a:t>
            </a:r>
            <a:r>
              <a:rPr lang="en-US" sz="6000" b="1" kern="0" dirty="0" smtClean="0">
                <a:solidFill>
                  <a:srgbClr val="FFFF00"/>
                </a:solidFill>
                <a:latin typeface="+mn-lt"/>
                <a:cs typeface="Calibri" pitchFamily="34" charset="0"/>
              </a:rPr>
              <a:t> </a:t>
            </a:r>
            <a:r>
              <a:rPr lang="en-US" sz="6000" b="1" kern="0" dirty="0">
                <a:solidFill>
                  <a:srgbClr val="FFFF00"/>
                </a:solidFill>
                <a:latin typeface="+mn-lt"/>
                <a:cs typeface="Calibri" pitchFamily="34" charset="0"/>
              </a:rPr>
              <a:t>Mino</a:t>
            </a:r>
            <a:r>
              <a:rPr lang="en-US" sz="5400" b="1" kern="0" dirty="0"/>
              <a:t/>
            </a:r>
            <a:br>
              <a:rPr lang="en-US" sz="5400" b="1" kern="0" dirty="0"/>
            </a:br>
            <a:endParaRPr lang="en-US" dirty="0"/>
          </a:p>
        </p:txBody>
      </p:sp>
      <p:pic>
        <p:nvPicPr>
          <p:cNvPr id="4" name="Content Placeholder 3" descr="Tetris  Mino.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961" b="-5005"/>
          <a:stretch/>
        </p:blipFill>
        <p:spPr bwMode="auto">
          <a:xfrm>
            <a:off x="3174878" y="1281134"/>
            <a:ext cx="3365623" cy="426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307167" y="5422612"/>
            <a:ext cx="5417081" cy="584776"/>
          </a:xfrm>
          <a:prstGeom prst="rect">
            <a:avLst/>
          </a:prstGeom>
          <a:noFill/>
        </p:spPr>
        <p:txBody>
          <a:bodyPr wrap="none" rtlCol="0">
            <a:spAutoFit/>
          </a:bodyPr>
          <a:lstStyle/>
          <a:p>
            <a:r>
              <a:rPr lang="en-US" sz="3200" b="1" dirty="0" smtClean="0">
                <a:solidFill>
                  <a:srgbClr val="FFFFFF"/>
                </a:solidFill>
                <a:latin typeface="Arial"/>
              </a:rPr>
              <a:t>Tetris wins in U.S. Dist. Ct.</a:t>
            </a:r>
            <a:r>
              <a:rPr lang="en-US" dirty="0" smtClean="0">
                <a:solidFill>
                  <a:prstClr val="black"/>
                </a:solidFill>
                <a:latin typeface="Arial"/>
              </a:rPr>
              <a:t>.</a:t>
            </a:r>
            <a:endParaRPr lang="en-US" dirty="0">
              <a:solidFill>
                <a:prstClr val="black"/>
              </a:solidFill>
              <a:latin typeface="Arial"/>
            </a:endParaRPr>
          </a:p>
        </p:txBody>
      </p:sp>
    </p:spTree>
    <p:extLst>
      <p:ext uri="{BB962C8B-B14F-4D97-AF65-F5344CB8AC3E}">
        <p14:creationId xmlns:p14="http://schemas.microsoft.com/office/powerpoint/2010/main" val="34556497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093"/>
            <a:ext cx="8229600" cy="837574"/>
          </a:xfrm>
        </p:spPr>
        <p:txBody>
          <a:bodyPr>
            <a:normAutofit fontScale="90000"/>
          </a:bodyPr>
          <a:lstStyle/>
          <a:p>
            <a:r>
              <a:rPr lang="en-US" sz="4800" b="1" dirty="0" smtClean="0">
                <a:solidFill>
                  <a:srgbClr val="FFFF00"/>
                </a:solidFill>
                <a:latin typeface="+mn-lt"/>
              </a:rPr>
              <a:t>  Triple </a:t>
            </a:r>
            <a:r>
              <a:rPr lang="en-US" sz="4800" b="1" dirty="0">
                <a:solidFill>
                  <a:srgbClr val="FFFF00"/>
                </a:solidFill>
                <a:latin typeface="+mn-lt"/>
              </a:rPr>
              <a:t>Town &amp;</a:t>
            </a:r>
            <a:r>
              <a:rPr lang="en-US" sz="4800" b="1" dirty="0" smtClean="0">
                <a:solidFill>
                  <a:srgbClr val="FFFF00"/>
                </a:solidFill>
                <a:latin typeface="+mn-lt"/>
              </a:rPr>
              <a:t> </a:t>
            </a:r>
            <a:r>
              <a:rPr lang="en-US" sz="4800" b="1" dirty="0">
                <a:solidFill>
                  <a:srgbClr val="FFFF00"/>
                </a:solidFill>
                <a:latin typeface="+mn-lt"/>
              </a:rPr>
              <a:t>Yeti Town</a:t>
            </a:r>
          </a:p>
        </p:txBody>
      </p:sp>
      <p:pic>
        <p:nvPicPr>
          <p:cNvPr id="4" name="Picture 2"/>
          <p:cNvPicPr>
            <a:picLocks noGrp="1" noChangeAspect="1" noChangeArrowheads="1"/>
          </p:cNvPicPr>
          <p:nvPr>
            <p:ph sz="quarter" idx="10"/>
          </p:nvPr>
        </p:nvPicPr>
        <p:blipFill rotWithShape="1">
          <a:blip r:embed="rId2" cstate="print">
            <a:extLst>
              <a:ext uri="{28A0092B-C50C-407E-A947-70E740481C1C}">
                <a14:useLocalDpi xmlns:a14="http://schemas.microsoft.com/office/drawing/2010/main"/>
              </a:ext>
            </a:extLst>
          </a:blip>
          <a:srcRect l="-168" r="-249"/>
          <a:stretch/>
        </p:blipFill>
        <p:spPr>
          <a:xfrm>
            <a:off x="732660" y="846667"/>
            <a:ext cx="7684786" cy="4318000"/>
          </a:xfrm>
          <a:noFill/>
        </p:spPr>
      </p:pic>
      <p:sp>
        <p:nvSpPr>
          <p:cNvPr id="3" name="TextBox 2"/>
          <p:cNvSpPr txBox="1"/>
          <p:nvPr/>
        </p:nvSpPr>
        <p:spPr>
          <a:xfrm>
            <a:off x="732660" y="5164667"/>
            <a:ext cx="7394873" cy="830997"/>
          </a:xfrm>
          <a:prstGeom prst="rect">
            <a:avLst/>
          </a:prstGeom>
          <a:noFill/>
        </p:spPr>
        <p:txBody>
          <a:bodyPr wrap="none" rtlCol="0">
            <a:spAutoFit/>
          </a:bodyPr>
          <a:lstStyle/>
          <a:p>
            <a:r>
              <a:rPr lang="en-US" sz="2400" b="1" dirty="0" smtClean="0">
                <a:solidFill>
                  <a:srgbClr val="FFFFFF"/>
                </a:solidFill>
                <a:latin typeface="Arial"/>
              </a:rPr>
              <a:t>Settlement </a:t>
            </a:r>
            <a:r>
              <a:rPr lang="en-US" sz="2400" b="1" dirty="0">
                <a:solidFill>
                  <a:srgbClr val="FFFFFF"/>
                </a:solidFill>
                <a:latin typeface="Arial"/>
              </a:rPr>
              <a:t>resulting in the transfer of Yeti Town's </a:t>
            </a:r>
            <a:endParaRPr lang="en-US" sz="2400" b="1" dirty="0" smtClean="0">
              <a:solidFill>
                <a:srgbClr val="FFFFFF"/>
              </a:solidFill>
              <a:latin typeface="Arial"/>
            </a:endParaRPr>
          </a:p>
          <a:p>
            <a:r>
              <a:rPr lang="en-US" sz="2400" b="1" dirty="0" smtClean="0">
                <a:solidFill>
                  <a:srgbClr val="FFFFFF"/>
                </a:solidFill>
                <a:latin typeface="Arial"/>
              </a:rPr>
              <a:t>copyright </a:t>
            </a:r>
            <a:r>
              <a:rPr lang="en-US" sz="2400" b="1" dirty="0">
                <a:solidFill>
                  <a:srgbClr val="FFFFFF"/>
                </a:solidFill>
                <a:latin typeface="Arial"/>
              </a:rPr>
              <a:t>to Spry Fox</a:t>
            </a:r>
            <a:r>
              <a:rPr lang="en-US" dirty="0">
                <a:solidFill>
                  <a:srgbClr val="FFFFFF"/>
                </a:solidFill>
                <a:latin typeface="Arial"/>
              </a:rPr>
              <a:t>.</a:t>
            </a:r>
          </a:p>
        </p:txBody>
      </p:sp>
    </p:spTree>
    <p:extLst>
      <p:ext uri="{BB962C8B-B14F-4D97-AF65-F5344CB8AC3E}">
        <p14:creationId xmlns:p14="http://schemas.microsoft.com/office/powerpoint/2010/main" val="27741726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6111"/>
            <a:ext cx="8229600" cy="1016000"/>
          </a:xfrm>
        </p:spPr>
        <p:txBody>
          <a:bodyPr/>
          <a:lstStyle/>
          <a:p>
            <a:r>
              <a:rPr lang="en-US" b="1" dirty="0" smtClean="0">
                <a:latin typeface="Verdana" charset="0"/>
                <a:cs typeface="Calibri" charset="0"/>
              </a:rPr>
              <a:t>   </a:t>
            </a:r>
            <a:r>
              <a:rPr lang="en-US" sz="4800" b="1" dirty="0" smtClean="0">
                <a:solidFill>
                  <a:srgbClr val="FFFF00"/>
                </a:solidFill>
                <a:latin typeface="+mn-lt"/>
                <a:cs typeface="Calibri" charset="0"/>
              </a:rPr>
              <a:t>Sims </a:t>
            </a:r>
            <a:r>
              <a:rPr lang="en-US" sz="4800" b="1" dirty="0">
                <a:solidFill>
                  <a:srgbClr val="FFFF00"/>
                </a:solidFill>
                <a:latin typeface="+mn-lt"/>
                <a:cs typeface="Calibri" charset="0"/>
              </a:rPr>
              <a:t>Social &amp; The Ville</a:t>
            </a:r>
            <a:endParaRPr lang="en-US" sz="4800" dirty="0">
              <a:solidFill>
                <a:srgbClr val="FFFF00"/>
              </a:solidFill>
              <a:latin typeface="+mn-lt"/>
            </a:endParaRPr>
          </a:p>
        </p:txBody>
      </p:sp>
      <p:pic>
        <p:nvPicPr>
          <p:cNvPr id="4" name="Picture 2" descr="EA argues the customization is similar too, because you can pick skin tones that are near-identical in both games."/>
          <p:cNvPicPr>
            <a:picLocks noGrp="1" noChangeAspect="1" noChangeArrowheads="1"/>
          </p:cNvPicPr>
          <p:nvPr>
            <p:ph sz="quarter" idx="10"/>
          </p:nvPr>
        </p:nvPicPr>
        <p:blipFill rotWithShape="1">
          <a:blip r:embed="rId2" cstate="print">
            <a:extLst>
              <a:ext uri="{28A0092B-C50C-407E-A947-70E740481C1C}">
                <a14:useLocalDpi xmlns:a14="http://schemas.microsoft.com/office/drawing/2010/main"/>
              </a:ext>
            </a:extLst>
          </a:blip>
          <a:srcRect l="-28" r="394"/>
          <a:stretch/>
        </p:blipFill>
        <p:spPr bwMode="auto">
          <a:xfrm>
            <a:off x="2753017" y="1082111"/>
            <a:ext cx="3230747" cy="223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f you set up your house in the right way, they look very similar, EA sa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4800" y="3313445"/>
            <a:ext cx="5041467" cy="203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04800" y="5385610"/>
            <a:ext cx="4972710" cy="523220"/>
          </a:xfrm>
          <a:prstGeom prst="rect">
            <a:avLst/>
          </a:prstGeom>
          <a:noFill/>
        </p:spPr>
        <p:txBody>
          <a:bodyPr wrap="none" rtlCol="0">
            <a:spAutoFit/>
          </a:bodyPr>
          <a:lstStyle/>
          <a:p>
            <a:r>
              <a:rPr lang="en-US" sz="2800" b="1" dirty="0" smtClean="0">
                <a:solidFill>
                  <a:schemeClr val="bg1"/>
                </a:solidFill>
              </a:rPr>
              <a:t>  Settled on unknown terms.</a:t>
            </a:r>
            <a:endParaRPr lang="en-US" sz="2800" b="1" dirty="0">
              <a:solidFill>
                <a:schemeClr val="bg1"/>
              </a:solidFill>
            </a:endParaRPr>
          </a:p>
        </p:txBody>
      </p:sp>
    </p:spTree>
    <p:extLst>
      <p:ext uri="{BB962C8B-B14F-4D97-AF65-F5344CB8AC3E}">
        <p14:creationId xmlns:p14="http://schemas.microsoft.com/office/powerpoint/2010/main" val="30273970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73" y="0"/>
            <a:ext cx="8686800" cy="1016000"/>
          </a:xfrm>
        </p:spPr>
        <p:txBody>
          <a:bodyPr>
            <a:noAutofit/>
          </a:bodyPr>
          <a:lstStyle/>
          <a:p>
            <a:r>
              <a:rPr lang="en-US" b="1" dirty="0">
                <a:solidFill>
                  <a:srgbClr val="FFFF00"/>
                </a:solidFill>
                <a:latin typeface="+mn-lt"/>
              </a:rPr>
              <a:t>Farm Heroes Saga &amp;</a:t>
            </a:r>
            <a:r>
              <a:rPr lang="en-US" b="1" dirty="0" smtClean="0">
                <a:solidFill>
                  <a:srgbClr val="FFFF00"/>
                </a:solidFill>
                <a:latin typeface="+mn-lt"/>
              </a:rPr>
              <a:t> </a:t>
            </a:r>
            <a:r>
              <a:rPr lang="en-US" b="1" dirty="0">
                <a:solidFill>
                  <a:srgbClr val="FFFF00"/>
                </a:solidFill>
                <a:latin typeface="+mn-lt"/>
              </a:rPr>
              <a:t>Farm Epic</a:t>
            </a:r>
          </a:p>
        </p:txBody>
      </p:sp>
      <p:pic>
        <p:nvPicPr>
          <p:cNvPr id="4" name="Picture 6" descr="1365781696"/>
          <p:cNvPicPr>
            <a:picLocks noGrp="1" noChangeAspect="1" noChangeArrowheads="1"/>
          </p:cNvPicPr>
          <p:nvPr>
            <p:ph sz="quarter" idx="10"/>
          </p:nvPr>
        </p:nvPicPr>
        <p:blipFill rotWithShape="1">
          <a:blip r:embed="rId2" cstate="print">
            <a:extLst>
              <a:ext uri="{28A0092B-C50C-407E-A947-70E740481C1C}">
                <a14:useLocalDpi xmlns:a14="http://schemas.microsoft.com/office/drawing/2010/main"/>
              </a:ext>
            </a:extLst>
          </a:blip>
          <a:srcRect t="-1" r="-108"/>
          <a:stretch/>
        </p:blipFill>
        <p:spPr>
          <a:xfrm>
            <a:off x="211658" y="1342592"/>
            <a:ext cx="4607615" cy="3439219"/>
          </a:xfrm>
          <a:noFill/>
        </p:spPr>
      </p:pic>
      <p:pic>
        <p:nvPicPr>
          <p:cNvPr id="5" name="Picture 8" descr="1375945064_farmepi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19273" y="1016000"/>
            <a:ext cx="4060736" cy="38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5873" y="5077600"/>
            <a:ext cx="8404136" cy="830997"/>
          </a:xfrm>
          <a:prstGeom prst="rect">
            <a:avLst/>
          </a:prstGeom>
          <a:noFill/>
        </p:spPr>
        <p:txBody>
          <a:bodyPr wrap="square" rtlCol="0">
            <a:spAutoFit/>
          </a:bodyPr>
          <a:lstStyle/>
          <a:p>
            <a:r>
              <a:rPr lang="en-US" sz="2400" b="1" dirty="0" smtClean="0">
                <a:solidFill>
                  <a:srgbClr val="FFFFFF"/>
                </a:solidFill>
                <a:latin typeface="Arial"/>
              </a:rPr>
              <a:t>6Waves removes </a:t>
            </a:r>
            <a:r>
              <a:rPr lang="en-US" sz="2400" b="1" dirty="0">
                <a:solidFill>
                  <a:srgbClr val="FFFFFF"/>
                </a:solidFill>
                <a:latin typeface="Arial"/>
              </a:rPr>
              <a:t>Farm Epic from the Web as </a:t>
            </a:r>
            <a:r>
              <a:rPr lang="en-US" sz="2400" b="1" dirty="0" smtClean="0">
                <a:solidFill>
                  <a:srgbClr val="FFFFFF"/>
                </a:solidFill>
                <a:latin typeface="Arial"/>
              </a:rPr>
              <a:t>part of </a:t>
            </a:r>
            <a:r>
              <a:rPr lang="en-US" sz="2400" b="1" dirty="0">
                <a:solidFill>
                  <a:srgbClr val="FFFFFF"/>
                </a:solidFill>
                <a:latin typeface="Arial"/>
              </a:rPr>
              <a:t>the out-of-court agreement </a:t>
            </a:r>
            <a:r>
              <a:rPr lang="en-US" sz="2400" b="1" dirty="0" smtClean="0">
                <a:solidFill>
                  <a:srgbClr val="FFFFFF"/>
                </a:solidFill>
                <a:latin typeface="Arial"/>
              </a:rPr>
              <a:t>it reached </a:t>
            </a:r>
            <a:r>
              <a:rPr lang="en-US" sz="2400" b="1" dirty="0">
                <a:solidFill>
                  <a:srgbClr val="FFFFFF"/>
                </a:solidFill>
                <a:latin typeface="Arial"/>
              </a:rPr>
              <a:t>with King</a:t>
            </a:r>
            <a:r>
              <a:rPr lang="en-US" sz="2400" dirty="0">
                <a:solidFill>
                  <a:srgbClr val="FFFFFF"/>
                </a:solidFill>
                <a:latin typeface="Arial"/>
              </a:rPr>
              <a:t>.</a:t>
            </a:r>
          </a:p>
        </p:txBody>
      </p:sp>
    </p:spTree>
    <p:extLst>
      <p:ext uri="{BB962C8B-B14F-4D97-AF65-F5344CB8AC3E}">
        <p14:creationId xmlns:p14="http://schemas.microsoft.com/office/powerpoint/2010/main" val="33131992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3065" y="31905"/>
            <a:ext cx="8850936" cy="1016000"/>
          </a:xfrm>
        </p:spPr>
        <p:txBody>
          <a:bodyPr>
            <a:noAutofit/>
          </a:bodyPr>
          <a:lstStyle/>
          <a:p>
            <a:r>
              <a:rPr lang="en-US" b="1" dirty="0" smtClean="0">
                <a:solidFill>
                  <a:srgbClr val="FFFF00"/>
                </a:solidFill>
                <a:latin typeface="+mn-lt"/>
              </a:rPr>
              <a:t> Pet </a:t>
            </a:r>
            <a:r>
              <a:rPr lang="en-US" b="1" dirty="0">
                <a:solidFill>
                  <a:srgbClr val="FFFF00"/>
                </a:solidFill>
                <a:latin typeface="+mn-lt"/>
              </a:rPr>
              <a:t>Rescue Saga &amp;</a:t>
            </a:r>
            <a:r>
              <a:rPr lang="en-US" b="1" dirty="0" smtClean="0">
                <a:solidFill>
                  <a:srgbClr val="FFFF00"/>
                </a:solidFill>
                <a:latin typeface="+mn-lt"/>
              </a:rPr>
              <a:t> </a:t>
            </a:r>
            <a:r>
              <a:rPr lang="en-US" b="1" dirty="0">
                <a:solidFill>
                  <a:srgbClr val="FFFF00"/>
                </a:solidFill>
                <a:latin typeface="+mn-lt"/>
              </a:rPr>
              <a:t>Treasure Epic</a:t>
            </a:r>
          </a:p>
        </p:txBody>
      </p:sp>
      <p:pic>
        <p:nvPicPr>
          <p:cNvPr id="4" name="Content Placeholder 4" descr="Screen Shot 2013-07-18 at 08.59.46.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56" r="-378"/>
          <a:stretch/>
        </p:blipFill>
        <p:spPr>
          <a:xfrm>
            <a:off x="293065" y="1196072"/>
            <a:ext cx="4329314" cy="3703823"/>
          </a:xfrm>
        </p:spPr>
      </p:pic>
      <p:pic>
        <p:nvPicPr>
          <p:cNvPr id="5" name="Picture 5" descr="Screen Shot 2013-07-17 at 13.40.03.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22379" y="1196072"/>
            <a:ext cx="4255603" cy="370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 y="4899895"/>
            <a:ext cx="9144000" cy="954107"/>
          </a:xfrm>
          <a:prstGeom prst="rect">
            <a:avLst/>
          </a:prstGeom>
        </p:spPr>
        <p:txBody>
          <a:bodyPr wrap="square">
            <a:spAutoFit/>
          </a:bodyPr>
          <a:lstStyle/>
          <a:p>
            <a:r>
              <a:rPr lang="en-US" sz="2800" b="1" dirty="0">
                <a:solidFill>
                  <a:srgbClr val="FFFFFF"/>
                </a:solidFill>
                <a:latin typeface="Arial"/>
              </a:rPr>
              <a:t>6Waves removes </a:t>
            </a:r>
            <a:r>
              <a:rPr lang="en-US" sz="2800" b="1" dirty="0" smtClean="0">
                <a:solidFill>
                  <a:srgbClr val="FFFFFF"/>
                </a:solidFill>
                <a:latin typeface="Arial"/>
              </a:rPr>
              <a:t>Treasure </a:t>
            </a:r>
            <a:r>
              <a:rPr lang="en-US" sz="2800" b="1" dirty="0">
                <a:solidFill>
                  <a:srgbClr val="FFFFFF"/>
                </a:solidFill>
                <a:latin typeface="Arial"/>
              </a:rPr>
              <a:t>Epic from the Web as part of the out-of-court agreement it reached with King</a:t>
            </a:r>
            <a:r>
              <a:rPr lang="en-US" sz="2800" dirty="0">
                <a:solidFill>
                  <a:srgbClr val="FFFFFF"/>
                </a:solidFill>
                <a:latin typeface="Arial"/>
              </a:rPr>
              <a:t>.</a:t>
            </a:r>
          </a:p>
        </p:txBody>
      </p:sp>
    </p:spTree>
    <p:extLst>
      <p:ext uri="{BB962C8B-B14F-4D97-AF65-F5344CB8AC3E}">
        <p14:creationId xmlns:p14="http://schemas.microsoft.com/office/powerpoint/2010/main" val="2659045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61636"/>
            <a:ext cx="8229600" cy="5564498"/>
          </a:xfrm>
        </p:spPr>
        <p:txBody>
          <a:bodyPr>
            <a:normAutofit/>
          </a:bodyPr>
          <a:lstStyle/>
          <a:p>
            <a:pPr marL="0" indent="0">
              <a:buNone/>
            </a:pPr>
            <a:r>
              <a:rPr lang="en-US" sz="6000" dirty="0" smtClean="0">
                <a:solidFill>
                  <a:srgbClr val="FFFF00"/>
                </a:solidFill>
                <a:latin typeface="Lucida Blackletter"/>
                <a:cs typeface="Lucida Blackletter"/>
              </a:rPr>
              <a:t> But surely the Rule of  </a:t>
            </a:r>
          </a:p>
          <a:p>
            <a:pPr marL="0" indent="0">
              <a:buNone/>
            </a:pPr>
            <a:r>
              <a:rPr lang="en-US" sz="6000" dirty="0">
                <a:solidFill>
                  <a:srgbClr val="FFFF00"/>
                </a:solidFill>
                <a:latin typeface="Lucida Blackletter"/>
                <a:cs typeface="Lucida Blackletter"/>
              </a:rPr>
              <a:t> </a:t>
            </a:r>
            <a:r>
              <a:rPr lang="en-US" sz="6000" dirty="0" smtClean="0">
                <a:solidFill>
                  <a:srgbClr val="FFFF00"/>
                </a:solidFill>
                <a:latin typeface="Lucida Blackletter"/>
                <a:cs typeface="Lucida Blackletter"/>
              </a:rPr>
              <a:t>Law will save us </a:t>
            </a:r>
            <a:r>
              <a:rPr lang="en-US" sz="6000" dirty="0" smtClean="0">
                <a:solidFill>
                  <a:schemeClr val="bg1"/>
                </a:solidFill>
                <a:latin typeface="Lucida Blackletter"/>
                <a:cs typeface="Lucida Blackletter"/>
              </a:rPr>
              <a:t>?!!</a:t>
            </a:r>
            <a:endParaRPr lang="en-US" sz="6000" dirty="0">
              <a:solidFill>
                <a:schemeClr val="bg1"/>
              </a:solidFill>
              <a:latin typeface="Lucida Blackletter"/>
              <a:cs typeface="Lucida Blackletter"/>
            </a:endParaRPr>
          </a:p>
        </p:txBody>
      </p:sp>
      <p:pic>
        <p:nvPicPr>
          <p:cNvPr id="4" name="Picture 3" descr="220px-A_Chronicle_of_England_-_Page_226_-_John_Signs_the_Great_Chart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55090" y="1870786"/>
            <a:ext cx="4964546" cy="3994198"/>
          </a:xfrm>
          <a:prstGeom prst="rect">
            <a:avLst/>
          </a:prstGeom>
        </p:spPr>
      </p:pic>
    </p:spTree>
    <p:extLst>
      <p:ext uri="{BB962C8B-B14F-4D97-AF65-F5344CB8AC3E}">
        <p14:creationId xmlns:p14="http://schemas.microsoft.com/office/powerpoint/2010/main" val="12038677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399"/>
            <a:ext cx="8686800" cy="1016000"/>
          </a:xfrm>
        </p:spPr>
        <p:txBody>
          <a:bodyPr>
            <a:noAutofit/>
          </a:bodyPr>
          <a:lstStyle/>
          <a:p>
            <a:r>
              <a:rPr lang="en-US" sz="4800" b="1" dirty="0" smtClean="0">
                <a:solidFill>
                  <a:srgbClr val="FFFF00"/>
                </a:solidFill>
                <a:latin typeface="Arial"/>
                <a:cs typeface="Arial"/>
              </a:rPr>
              <a:t>Tiny </a:t>
            </a:r>
            <a:r>
              <a:rPr lang="en-US" sz="4800" b="1" dirty="0">
                <a:solidFill>
                  <a:srgbClr val="FFFF00"/>
                </a:solidFill>
                <a:latin typeface="Arial"/>
                <a:cs typeface="Arial"/>
              </a:rPr>
              <a:t>Tower &amp;</a:t>
            </a:r>
            <a:r>
              <a:rPr lang="en-US" sz="4800" b="1" dirty="0" smtClean="0">
                <a:solidFill>
                  <a:srgbClr val="FFFF00"/>
                </a:solidFill>
                <a:latin typeface="Arial"/>
                <a:cs typeface="Arial"/>
              </a:rPr>
              <a:t> </a:t>
            </a:r>
            <a:r>
              <a:rPr lang="en-US" sz="4800" b="1" dirty="0">
                <a:solidFill>
                  <a:srgbClr val="FFFF00"/>
                </a:solidFill>
                <a:latin typeface="Arial"/>
                <a:cs typeface="Arial"/>
              </a:rPr>
              <a:t>Dream </a:t>
            </a:r>
            <a:r>
              <a:rPr lang="en-US" sz="4800" b="1" dirty="0" smtClean="0">
                <a:solidFill>
                  <a:srgbClr val="FFFF00"/>
                </a:solidFill>
                <a:latin typeface="Arial"/>
                <a:cs typeface="Arial"/>
              </a:rPr>
              <a:t>Heights</a:t>
            </a:r>
            <a:endParaRPr lang="en-US" sz="4800" dirty="0">
              <a:solidFill>
                <a:srgbClr val="FFFF00"/>
              </a:solidFill>
              <a:latin typeface="Arial"/>
              <a:cs typeface="Arial"/>
            </a:endParaRPr>
          </a:p>
        </p:txBody>
      </p:sp>
      <p:pic>
        <p:nvPicPr>
          <p:cNvPr id="4" name="Picture 2" descr="http://www.blogcdn.com/blog.games.com/media/2012/01/dream-heights-tiny-tower.jpg"/>
          <p:cNvPicPr>
            <a:picLocks noGrp="1" noChangeAspect="1" noChangeArrowheads="1"/>
          </p:cNvPicPr>
          <p:nvPr>
            <p:ph sz="quarter" idx="10"/>
          </p:nvPr>
        </p:nvPicPr>
        <p:blipFill rotWithShape="1">
          <a:blip r:embed="rId2" cstate="print">
            <a:extLst>
              <a:ext uri="{28A0092B-C50C-407E-A947-70E740481C1C}">
                <a14:useLocalDpi xmlns:a14="http://schemas.microsoft.com/office/drawing/2010/main"/>
              </a:ext>
            </a:extLst>
          </a:blip>
          <a:srcRect l="-258" r="-510"/>
          <a:stretch/>
        </p:blipFill>
        <p:spPr bwMode="auto">
          <a:xfrm>
            <a:off x="1970247" y="1042399"/>
            <a:ext cx="5395753" cy="400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5061349"/>
            <a:ext cx="9144000" cy="954107"/>
          </a:xfrm>
          <a:prstGeom prst="rect">
            <a:avLst/>
          </a:prstGeom>
        </p:spPr>
        <p:txBody>
          <a:bodyPr wrap="square">
            <a:spAutoFit/>
          </a:bodyPr>
          <a:lstStyle/>
          <a:p>
            <a:r>
              <a:rPr lang="en-US" sz="2800" b="1" dirty="0">
                <a:solidFill>
                  <a:srgbClr val="FFFFFF"/>
                </a:solidFill>
                <a:latin typeface="Arial"/>
              </a:rPr>
              <a:t>Tiny Tower Developers Call Out </a:t>
            </a:r>
            <a:r>
              <a:rPr lang="en-US" sz="2800" b="1" dirty="0" err="1">
                <a:solidFill>
                  <a:srgbClr val="FFFFFF"/>
                </a:solidFill>
                <a:latin typeface="Arial"/>
              </a:rPr>
              <a:t>Zynga</a:t>
            </a:r>
            <a:r>
              <a:rPr lang="en-US" sz="2800" b="1" dirty="0">
                <a:solidFill>
                  <a:srgbClr val="FFFFFF"/>
                </a:solidFill>
                <a:latin typeface="Arial"/>
              </a:rPr>
              <a:t> For Copying Their Game (After They Refused To Be Acquired)</a:t>
            </a:r>
          </a:p>
        </p:txBody>
      </p:sp>
    </p:spTree>
    <p:extLst>
      <p:ext uri="{BB962C8B-B14F-4D97-AF65-F5344CB8AC3E}">
        <p14:creationId xmlns:p14="http://schemas.microsoft.com/office/powerpoint/2010/main" val="12120248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399"/>
            <a:ext cx="8686800" cy="1016000"/>
          </a:xfrm>
        </p:spPr>
        <p:txBody>
          <a:bodyPr>
            <a:noAutofit/>
          </a:bodyPr>
          <a:lstStyle/>
          <a:p>
            <a:r>
              <a:rPr lang="en-US" sz="4800" b="1" dirty="0" smtClean="0">
                <a:solidFill>
                  <a:srgbClr val="FFFF00"/>
                </a:solidFill>
                <a:latin typeface="Arial"/>
                <a:cs typeface="Arial"/>
              </a:rPr>
              <a:t>Tiny </a:t>
            </a:r>
            <a:r>
              <a:rPr lang="en-US" sz="4800" b="1" dirty="0">
                <a:solidFill>
                  <a:srgbClr val="FFFF00"/>
                </a:solidFill>
                <a:latin typeface="Arial"/>
                <a:cs typeface="Arial"/>
              </a:rPr>
              <a:t>Tower &amp;</a:t>
            </a:r>
            <a:r>
              <a:rPr lang="en-US" sz="4800" b="1" dirty="0" smtClean="0">
                <a:solidFill>
                  <a:srgbClr val="FFFF00"/>
                </a:solidFill>
                <a:latin typeface="Arial"/>
                <a:cs typeface="Arial"/>
              </a:rPr>
              <a:t> </a:t>
            </a:r>
            <a:r>
              <a:rPr lang="en-US" sz="4800" b="1" dirty="0">
                <a:solidFill>
                  <a:srgbClr val="FFFF00"/>
                </a:solidFill>
                <a:latin typeface="Arial"/>
                <a:cs typeface="Arial"/>
              </a:rPr>
              <a:t>Dream </a:t>
            </a:r>
            <a:r>
              <a:rPr lang="en-US" sz="4800" b="1" dirty="0" smtClean="0">
                <a:solidFill>
                  <a:srgbClr val="FFFF00"/>
                </a:solidFill>
                <a:latin typeface="Arial"/>
                <a:cs typeface="Arial"/>
              </a:rPr>
              <a:t>Heights</a:t>
            </a:r>
            <a:endParaRPr lang="en-US" sz="4800" dirty="0">
              <a:solidFill>
                <a:srgbClr val="FFFF00"/>
              </a:solidFill>
              <a:latin typeface="Arial"/>
              <a:cs typeface="Arial"/>
            </a:endParaRPr>
          </a:p>
        </p:txBody>
      </p:sp>
      <p:pic>
        <p:nvPicPr>
          <p:cNvPr id="4" name="Picture 2" descr="http://www.blogcdn.com/blog.games.com/media/2012/01/dream-heights-tiny-tower.jpg"/>
          <p:cNvPicPr>
            <a:picLocks noGrp="1" noChangeAspect="1" noChangeArrowheads="1"/>
          </p:cNvPicPr>
          <p:nvPr>
            <p:ph sz="quarter" idx="10"/>
          </p:nvPr>
        </p:nvPicPr>
        <p:blipFill rotWithShape="1">
          <a:blip r:embed="rId2" cstate="print">
            <a:extLst>
              <a:ext uri="{28A0092B-C50C-407E-A947-70E740481C1C}">
                <a14:useLocalDpi xmlns:a14="http://schemas.microsoft.com/office/drawing/2010/main"/>
              </a:ext>
            </a:extLst>
          </a:blip>
          <a:srcRect l="-258" r="-510"/>
          <a:stretch/>
        </p:blipFill>
        <p:spPr bwMode="auto">
          <a:xfrm>
            <a:off x="1970247" y="1042399"/>
            <a:ext cx="5395753" cy="400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5061349"/>
            <a:ext cx="9144000" cy="954107"/>
          </a:xfrm>
          <a:prstGeom prst="rect">
            <a:avLst/>
          </a:prstGeom>
        </p:spPr>
        <p:txBody>
          <a:bodyPr wrap="square">
            <a:spAutoFit/>
          </a:bodyPr>
          <a:lstStyle/>
          <a:p>
            <a:r>
              <a:rPr lang="en-US" sz="2800" b="1" dirty="0">
                <a:solidFill>
                  <a:srgbClr val="FFFFFF"/>
                </a:solidFill>
                <a:latin typeface="Arial"/>
              </a:rPr>
              <a:t>Tiny Tower Developers Call Out </a:t>
            </a:r>
            <a:r>
              <a:rPr lang="en-US" sz="2800" b="1" dirty="0" err="1">
                <a:solidFill>
                  <a:srgbClr val="FFFFFF"/>
                </a:solidFill>
                <a:latin typeface="Arial"/>
              </a:rPr>
              <a:t>Zynga</a:t>
            </a:r>
            <a:r>
              <a:rPr lang="en-US" sz="2800" b="1" dirty="0">
                <a:solidFill>
                  <a:srgbClr val="FFFFFF"/>
                </a:solidFill>
                <a:latin typeface="Arial"/>
              </a:rPr>
              <a:t> For Copying Their Game (After They Refused To Be Acquired)</a:t>
            </a:r>
          </a:p>
        </p:txBody>
      </p:sp>
    </p:spTree>
    <p:extLst>
      <p:ext uri="{BB962C8B-B14F-4D97-AF65-F5344CB8AC3E}">
        <p14:creationId xmlns:p14="http://schemas.microsoft.com/office/powerpoint/2010/main" val="35493217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18693"/>
            <a:ext cx="8229600" cy="1016000"/>
          </a:xfrm>
        </p:spPr>
        <p:txBody>
          <a:bodyPr>
            <a:normAutofit/>
          </a:bodyPr>
          <a:lstStyle/>
          <a:p>
            <a:r>
              <a:rPr lang="en-US" sz="5400" b="1" dirty="0" smtClean="0">
                <a:solidFill>
                  <a:srgbClr val="FFFF00"/>
                </a:solidFill>
                <a:latin typeface="Arial"/>
                <a:cs typeface="Arial"/>
              </a:rPr>
              <a:t>   Candy Crush 1</a:t>
            </a:r>
            <a:endParaRPr lang="en-US" sz="5400" b="1" dirty="0">
              <a:solidFill>
                <a:srgbClr val="FFFF00"/>
              </a:solidFill>
              <a:latin typeface="Arial"/>
              <a:cs typeface="Arial"/>
            </a:endParaRPr>
          </a:p>
        </p:txBody>
      </p:sp>
      <p:pic>
        <p:nvPicPr>
          <p:cNvPr id="4" name="Content Placeholder 3" descr="Screen Shot 2014-04-29 at 11.52.55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341"/>
          <a:stretch/>
        </p:blipFill>
        <p:spPr>
          <a:xfrm>
            <a:off x="1130615" y="1034693"/>
            <a:ext cx="5603526" cy="2044079"/>
          </a:xfrm>
        </p:spPr>
      </p:pic>
      <p:pic>
        <p:nvPicPr>
          <p:cNvPr id="6" name="Picture 5"/>
          <p:cNvPicPr>
            <a:picLocks noChangeAspect="1"/>
          </p:cNvPicPr>
          <p:nvPr/>
        </p:nvPicPr>
        <p:blipFill>
          <a:blip r:embed="rId3"/>
          <a:stretch>
            <a:fillRect/>
          </a:stretch>
        </p:blipFill>
        <p:spPr>
          <a:xfrm>
            <a:off x="1130615" y="3123363"/>
            <a:ext cx="4391380" cy="2771259"/>
          </a:xfrm>
          <a:prstGeom prst="rect">
            <a:avLst/>
          </a:prstGeom>
        </p:spPr>
      </p:pic>
    </p:spTree>
    <p:extLst>
      <p:ext uri="{BB962C8B-B14F-4D97-AF65-F5344CB8AC3E}">
        <p14:creationId xmlns:p14="http://schemas.microsoft.com/office/powerpoint/2010/main" val="288127995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936"/>
            <a:ext cx="8229600" cy="1016000"/>
          </a:xfrm>
        </p:spPr>
        <p:txBody>
          <a:bodyPr>
            <a:noAutofit/>
          </a:bodyPr>
          <a:lstStyle/>
          <a:p>
            <a:r>
              <a:rPr lang="en-US" sz="6000" b="1" dirty="0">
                <a:solidFill>
                  <a:srgbClr val="FFFF00"/>
                </a:solidFill>
                <a:latin typeface="Arial"/>
                <a:cs typeface="Arial"/>
              </a:rPr>
              <a:t>Candy Crush </a:t>
            </a:r>
            <a:r>
              <a:rPr lang="en-US" sz="6000" b="1" dirty="0" smtClean="0">
                <a:solidFill>
                  <a:srgbClr val="FFFF00"/>
                </a:solidFill>
                <a:latin typeface="Arial"/>
                <a:cs typeface="Arial"/>
              </a:rPr>
              <a:t>2</a:t>
            </a:r>
            <a:endParaRPr lang="en-US" sz="6000" dirty="0"/>
          </a:p>
        </p:txBody>
      </p:sp>
      <p:pic>
        <p:nvPicPr>
          <p:cNvPr id="4" name="Content Placeholder 3" descr="Screen Shot 2014-04-29 at 11.55.34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7813"/>
          <a:stretch/>
        </p:blipFill>
        <p:spPr>
          <a:xfrm>
            <a:off x="457200" y="1250843"/>
            <a:ext cx="8229600" cy="500339"/>
          </a:xfrm>
        </p:spPr>
      </p:pic>
      <p:pic>
        <p:nvPicPr>
          <p:cNvPr id="5" name="Picture 4" descr="Screen Shot 2014-04-29 at 11.55.5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1751182"/>
            <a:ext cx="8262410" cy="2540179"/>
          </a:xfrm>
          <a:prstGeom prst="rect">
            <a:avLst/>
          </a:prstGeom>
        </p:spPr>
      </p:pic>
      <p:pic>
        <p:nvPicPr>
          <p:cNvPr id="6" name="Picture 5" descr="Screen Shot 2014-04-29 at 11.53.5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1986" y="3864832"/>
            <a:ext cx="8719610" cy="2076098"/>
          </a:xfrm>
          <a:prstGeom prst="rect">
            <a:avLst/>
          </a:prstGeom>
        </p:spPr>
      </p:pic>
    </p:spTree>
    <p:extLst>
      <p:ext uri="{BB962C8B-B14F-4D97-AF65-F5344CB8AC3E}">
        <p14:creationId xmlns:p14="http://schemas.microsoft.com/office/powerpoint/2010/main" val="232545738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04-29 at 12.11.16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95" r="-186"/>
          <a:stretch/>
        </p:blipFill>
        <p:spPr>
          <a:xfrm>
            <a:off x="1380739" y="288925"/>
            <a:ext cx="6065295" cy="5618163"/>
          </a:xfrm>
        </p:spPr>
      </p:pic>
    </p:spTree>
    <p:extLst>
      <p:ext uri="{BB962C8B-B14F-4D97-AF65-F5344CB8AC3E}">
        <p14:creationId xmlns:p14="http://schemas.microsoft.com/office/powerpoint/2010/main" val="40492658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424"/>
            <a:ext cx="8229600" cy="1016000"/>
          </a:xfrm>
        </p:spPr>
        <p:txBody>
          <a:bodyPr>
            <a:normAutofit/>
          </a:bodyPr>
          <a:lstStyle/>
          <a:p>
            <a:r>
              <a:rPr lang="en-US" b="1" dirty="0" smtClean="0">
                <a:solidFill>
                  <a:srgbClr val="FFFF00"/>
                </a:solidFill>
                <a:latin typeface="Arial"/>
                <a:cs typeface="Arial"/>
              </a:rPr>
              <a:t>&amp; most recently…</a:t>
            </a:r>
            <a:endParaRPr lang="en-US" b="1" dirty="0">
              <a:solidFill>
                <a:srgbClr val="FFFF00"/>
              </a:solidFill>
              <a:latin typeface="Arial"/>
              <a:cs typeface="Arial"/>
            </a:endParaRPr>
          </a:p>
        </p:txBody>
      </p:sp>
      <p:pic>
        <p:nvPicPr>
          <p:cNvPr id="4" name="Content Placeholder 3" descr="Screen Shot 2015-01-26 at 7.42.21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691" r="-1104"/>
          <a:stretch/>
        </p:blipFill>
        <p:spPr>
          <a:xfrm>
            <a:off x="2781193" y="1092424"/>
            <a:ext cx="4194408" cy="4854575"/>
          </a:xfrm>
        </p:spPr>
      </p:pic>
      <p:pic>
        <p:nvPicPr>
          <p:cNvPr id="5" name="Picture 4" descr="Screen Shot 2015-01-26 at 7.42.3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1092424"/>
            <a:ext cx="2323993" cy="696257"/>
          </a:xfrm>
          <a:prstGeom prst="rect">
            <a:avLst/>
          </a:prstGeom>
        </p:spPr>
      </p:pic>
    </p:spTree>
    <p:extLst>
      <p:ext uri="{BB962C8B-B14F-4D97-AF65-F5344CB8AC3E}">
        <p14:creationId xmlns:p14="http://schemas.microsoft.com/office/powerpoint/2010/main" val="5366925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424"/>
            <a:ext cx="8229600" cy="1016000"/>
          </a:xfrm>
        </p:spPr>
        <p:txBody>
          <a:bodyPr>
            <a:normAutofit/>
          </a:bodyPr>
          <a:lstStyle/>
          <a:p>
            <a:r>
              <a:rPr lang="en-US" b="1" dirty="0" smtClean="0">
                <a:solidFill>
                  <a:srgbClr val="FFFF00"/>
                </a:solidFill>
                <a:latin typeface="Arial"/>
                <a:cs typeface="Arial"/>
              </a:rPr>
              <a:t>    &amp; most recently…</a:t>
            </a:r>
            <a:endParaRPr lang="en-US" b="1" dirty="0">
              <a:solidFill>
                <a:srgbClr val="FFFF00"/>
              </a:solidFill>
              <a:latin typeface="Arial"/>
              <a:cs typeface="Arial"/>
            </a:endParaRPr>
          </a:p>
        </p:txBody>
      </p:sp>
      <p:pic>
        <p:nvPicPr>
          <p:cNvPr id="4" name="Content Placeholder 3" descr="Screen Shot 2015-01-26 at 7.42.21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691" r="-1104"/>
          <a:stretch/>
        </p:blipFill>
        <p:spPr>
          <a:xfrm>
            <a:off x="3395026" y="1092424"/>
            <a:ext cx="3505307" cy="4057015"/>
          </a:xfrm>
        </p:spPr>
      </p:pic>
      <p:pic>
        <p:nvPicPr>
          <p:cNvPr id="5" name="Picture 4" descr="Screen Shot 2015-01-26 at 7.42.3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1033" y="1092424"/>
            <a:ext cx="2323993" cy="696257"/>
          </a:xfrm>
          <a:prstGeom prst="rect">
            <a:avLst/>
          </a:prstGeom>
        </p:spPr>
      </p:pic>
      <p:sp>
        <p:nvSpPr>
          <p:cNvPr id="3" name="TextBox 2"/>
          <p:cNvSpPr txBox="1"/>
          <p:nvPr/>
        </p:nvSpPr>
        <p:spPr>
          <a:xfrm>
            <a:off x="1950741" y="5417950"/>
            <a:ext cx="4949592" cy="584776"/>
          </a:xfrm>
          <a:prstGeom prst="rect">
            <a:avLst/>
          </a:prstGeom>
          <a:noFill/>
        </p:spPr>
        <p:txBody>
          <a:bodyPr wrap="none" rtlCol="0">
            <a:spAutoFit/>
          </a:bodyPr>
          <a:lstStyle/>
          <a:p>
            <a:r>
              <a:rPr lang="en-US" sz="3200" b="1" dirty="0" smtClean="0">
                <a:solidFill>
                  <a:srgbClr val="FFFFFF"/>
                </a:solidFill>
                <a:latin typeface="Arial"/>
              </a:rPr>
              <a:t>Pending in California Ct.</a:t>
            </a:r>
            <a:endParaRPr lang="en-US" sz="3200" dirty="0">
              <a:solidFill>
                <a:prstClr val="black"/>
              </a:solidFill>
              <a:latin typeface="Arial"/>
            </a:endParaRPr>
          </a:p>
        </p:txBody>
      </p:sp>
    </p:spTree>
    <p:extLst>
      <p:ext uri="{BB962C8B-B14F-4D97-AF65-F5344CB8AC3E}">
        <p14:creationId xmlns:p14="http://schemas.microsoft.com/office/powerpoint/2010/main" val="34884913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6084"/>
            <a:ext cx="8229600" cy="5140050"/>
          </a:xfrm>
        </p:spPr>
        <p:txBody>
          <a:bodyPr>
            <a:normAutofit/>
          </a:bodyPr>
          <a:lstStyle/>
          <a:p>
            <a:pPr marL="0" indent="0">
              <a:buNone/>
            </a:pPr>
            <a:r>
              <a:rPr lang="en-US" sz="6000" b="1" dirty="0" smtClean="0">
                <a:solidFill>
                  <a:schemeClr val="bg1"/>
                </a:solidFill>
                <a:latin typeface="+mn-lt"/>
              </a:rPr>
              <a:t>Footnote A</a:t>
            </a:r>
          </a:p>
          <a:p>
            <a:pPr marL="0" indent="0">
              <a:buNone/>
            </a:pPr>
            <a:r>
              <a:rPr lang="en-US" sz="6000" b="1" dirty="0" smtClean="0">
                <a:solidFill>
                  <a:srgbClr val="FF0000"/>
                </a:solidFill>
                <a:latin typeface="+mn-lt"/>
              </a:rPr>
              <a:t>Trademarks</a:t>
            </a:r>
            <a:endParaRPr lang="en-US" sz="6000" b="1" dirty="0">
              <a:solidFill>
                <a:srgbClr val="FF0000"/>
              </a:solidFill>
              <a:latin typeface="+mn-lt"/>
            </a:endParaRPr>
          </a:p>
        </p:txBody>
      </p:sp>
    </p:spTree>
    <p:extLst>
      <p:ext uri="{BB962C8B-B14F-4D97-AF65-F5344CB8AC3E}">
        <p14:creationId xmlns:p14="http://schemas.microsoft.com/office/powerpoint/2010/main" val="18166568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1232"/>
            <a:ext cx="8229600" cy="1016000"/>
          </a:xfrm>
        </p:spPr>
        <p:txBody>
          <a:bodyPr>
            <a:normAutofit/>
          </a:bodyPr>
          <a:lstStyle/>
          <a:p>
            <a:r>
              <a:rPr lang="en-US" sz="4800" b="1" dirty="0" smtClean="0">
                <a:solidFill>
                  <a:srgbClr val="FFFF00"/>
                </a:solidFill>
                <a:latin typeface="+mn-lt"/>
              </a:rPr>
              <a:t>   Blingville &amp; </a:t>
            </a:r>
            <a:r>
              <a:rPr lang="en-US" sz="4800" b="1" dirty="0" err="1">
                <a:solidFill>
                  <a:srgbClr val="FFFF00"/>
                </a:solidFill>
                <a:latin typeface="+mn-lt"/>
              </a:rPr>
              <a:t>Zynga</a:t>
            </a:r>
            <a:endParaRPr lang="en-US" sz="4800" b="1" dirty="0">
              <a:solidFill>
                <a:srgbClr val="FFFF00"/>
              </a:solidFill>
              <a:latin typeface="+mn-lt"/>
            </a:endParaRPr>
          </a:p>
        </p:txBody>
      </p:sp>
      <p:pic>
        <p:nvPicPr>
          <p:cNvPr id="4" name="Picture 10" descr="http://t0.gstatic.com/images?q=tbn:ANd9GcRnZcCg28AhGs6dbIHcvmwrGZiuyQhwnIMgQuPMauiMCn9QTebA"/>
          <p:cNvPicPr>
            <a:picLocks noGrp="1" noChangeAspect="1" noChangeArrowheads="1"/>
          </p:cNvPicPr>
          <p:nvPr>
            <p:ph sz="quarter" idx="10"/>
          </p:nvPr>
        </p:nvPicPr>
        <p:blipFill rotWithShape="1">
          <a:blip r:embed="rId2" cstate="print">
            <a:extLst>
              <a:ext uri="{28A0092B-C50C-407E-A947-70E740481C1C}">
                <a14:useLocalDpi xmlns:a14="http://schemas.microsoft.com/office/drawing/2010/main"/>
              </a:ext>
            </a:extLst>
          </a:blip>
          <a:srcRect t="-18"/>
          <a:stretch/>
        </p:blipFill>
        <p:spPr bwMode="auto">
          <a:xfrm>
            <a:off x="2052772" y="1147232"/>
            <a:ext cx="3792226" cy="1350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http://t1.gstatic.com/images?q=tbn:ANd9GcTsF_puLkGg21og-htGSzANnOFLgiSfCW-U0oNDUcqcpOoo6M_Fc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70713" y="1147232"/>
            <a:ext cx="173196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4" descr="blingville.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493838" y="2780251"/>
            <a:ext cx="2217737" cy="1584325"/>
          </a:xfrm>
          <a:prstGeom prst="rect">
            <a:avLst/>
          </a:prstGeom>
        </p:spPr>
      </p:pic>
      <p:pic>
        <p:nvPicPr>
          <p:cNvPr id="7" name="Picture 14" descr="http://cdn.jazjaz.net/wp-content/uploads/2010/03/farmville.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02994" y="2608264"/>
            <a:ext cx="2839620" cy="17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http://t0.gstatic.com/images?q=tbn:ANd9GcRPy2FWwvJ3l9I-kRfc5f5XPRBYOa1P1cytq_7_BRt1WtvURgCLTnaQTVw"/>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818731" y="4532312"/>
            <a:ext cx="216852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http://t2.gstatic.com/images?q=tbn:ANd9GcQOOd5feZUTcag2W4pP9C0Oorrmb_wmdtSFVjk8InzNp7m008Zv"/>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431142" y="4532312"/>
            <a:ext cx="17589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http://www.yovillecheats.us/wp-content/uploads/2010/04/big-banner-YoVille.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237012" y="4495800"/>
            <a:ext cx="2016125"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06477" y="5407490"/>
            <a:ext cx="7909099" cy="646331"/>
          </a:xfrm>
          <a:prstGeom prst="rect">
            <a:avLst/>
          </a:prstGeom>
          <a:noFill/>
        </p:spPr>
        <p:txBody>
          <a:bodyPr wrap="none" rtlCol="0">
            <a:spAutoFit/>
          </a:bodyPr>
          <a:lstStyle/>
          <a:p>
            <a:r>
              <a:rPr lang="en-US" dirty="0" smtClean="0">
                <a:solidFill>
                  <a:srgbClr val="FFFFFF"/>
                </a:solidFill>
                <a:latin typeface="Arial"/>
              </a:rPr>
              <a:t>Consent </a:t>
            </a:r>
            <a:r>
              <a:rPr lang="en-US" dirty="0">
                <a:solidFill>
                  <a:srgbClr val="FFFFFF"/>
                </a:solidFill>
                <a:latin typeface="Arial"/>
              </a:rPr>
              <a:t>judgment under </a:t>
            </a:r>
            <a:r>
              <a:rPr lang="en-US" dirty="0" smtClean="0">
                <a:solidFill>
                  <a:srgbClr val="FFFFFF"/>
                </a:solidFill>
                <a:latin typeface="Arial"/>
              </a:rPr>
              <a:t>which </a:t>
            </a:r>
            <a:r>
              <a:rPr lang="en-US" dirty="0" err="1" smtClean="0">
                <a:solidFill>
                  <a:srgbClr val="FFFFFF"/>
                </a:solidFill>
                <a:latin typeface="Arial"/>
              </a:rPr>
              <a:t>Blingville</a:t>
            </a:r>
            <a:r>
              <a:rPr lang="en-US" dirty="0">
                <a:solidFill>
                  <a:srgbClr val="FFFFFF"/>
                </a:solidFill>
                <a:latin typeface="Arial"/>
              </a:rPr>
              <a:t> </a:t>
            </a:r>
            <a:r>
              <a:rPr lang="en-US" dirty="0" smtClean="0">
                <a:solidFill>
                  <a:srgbClr val="FFFFFF"/>
                </a:solidFill>
                <a:latin typeface="Arial"/>
              </a:rPr>
              <a:t>name </a:t>
            </a:r>
            <a:r>
              <a:rPr lang="en-US" dirty="0">
                <a:solidFill>
                  <a:srgbClr val="FFFFFF"/>
                </a:solidFill>
                <a:latin typeface="Arial"/>
              </a:rPr>
              <a:t>or any other expression that </a:t>
            </a:r>
            <a:endParaRPr lang="en-US" dirty="0" smtClean="0">
              <a:solidFill>
                <a:srgbClr val="FFFFFF"/>
              </a:solidFill>
              <a:latin typeface="Arial"/>
            </a:endParaRPr>
          </a:p>
          <a:p>
            <a:r>
              <a:rPr lang="en-US" dirty="0">
                <a:solidFill>
                  <a:srgbClr val="FFFFFF"/>
                </a:solidFill>
                <a:latin typeface="Arial"/>
              </a:rPr>
              <a:t>m</a:t>
            </a:r>
            <a:r>
              <a:rPr lang="en-US" dirty="0" smtClean="0">
                <a:solidFill>
                  <a:srgbClr val="FFFFFF"/>
                </a:solidFill>
                <a:latin typeface="Arial"/>
              </a:rPr>
              <a:t>ight affect </a:t>
            </a:r>
            <a:r>
              <a:rPr lang="en-US" dirty="0" err="1">
                <a:solidFill>
                  <a:srgbClr val="FFFFFF"/>
                </a:solidFill>
                <a:latin typeface="Arial"/>
              </a:rPr>
              <a:t>Zynga's</a:t>
            </a:r>
            <a:r>
              <a:rPr lang="en-US" dirty="0">
                <a:solidFill>
                  <a:srgbClr val="FFFFFF"/>
                </a:solidFill>
                <a:latin typeface="Arial"/>
              </a:rPr>
              <a:t> stable of </a:t>
            </a:r>
            <a:r>
              <a:rPr lang="en-US" dirty="0" smtClean="0">
                <a:solidFill>
                  <a:srgbClr val="FFFFFF"/>
                </a:solidFill>
                <a:latin typeface="Arial"/>
              </a:rPr>
              <a:t>trademarks, won’t be used.</a:t>
            </a:r>
            <a:endParaRPr lang="en-US" dirty="0">
              <a:solidFill>
                <a:srgbClr val="FFFFFF"/>
              </a:solidFill>
              <a:latin typeface="Arial"/>
            </a:endParaRPr>
          </a:p>
        </p:txBody>
      </p:sp>
    </p:spTree>
    <p:extLst>
      <p:ext uri="{BB962C8B-B14F-4D97-AF65-F5344CB8AC3E}">
        <p14:creationId xmlns:p14="http://schemas.microsoft.com/office/powerpoint/2010/main" val="15601028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par>
                                <p:cTn id="15" presetID="9"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par>
                                <p:cTn id="18" presetID="9"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par>
                          <p:cTn id="21" fill="hold">
                            <p:stCondLst>
                              <p:cond delay="500"/>
                            </p:stCondLst>
                            <p:childTnLst>
                              <p:par>
                                <p:cTn id="22" presetID="2" presetClass="entr" presetSubtype="12" fill="hold" nodeType="afterEffect">
                                  <p:stCondLst>
                                    <p:cond delay="50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5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 presetClass="entr" presetSubtype="4" fill="hold" nodeType="afterEffect">
                                  <p:stCondLst>
                                    <p:cond delay="50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FFFF00"/>
                </a:solidFill>
                <a:latin typeface="+mn-lt"/>
              </a:rPr>
              <a:t>The Learning Co. </a:t>
            </a:r>
            <a:r>
              <a:rPr lang="en-US" sz="4800" b="1" dirty="0" smtClean="0">
                <a:solidFill>
                  <a:srgbClr val="FFFF00"/>
                </a:solidFill>
                <a:latin typeface="+mn-lt"/>
              </a:rPr>
              <a:t>&amp; </a:t>
            </a:r>
            <a:r>
              <a:rPr lang="en-US" sz="4800" b="1" dirty="0" err="1" smtClean="0">
                <a:solidFill>
                  <a:srgbClr val="FFFF00"/>
                </a:solidFill>
                <a:latin typeface="+mn-lt"/>
              </a:rPr>
              <a:t>Zynga</a:t>
            </a:r>
            <a:endParaRPr lang="en-US" sz="4800" b="1" dirty="0">
              <a:solidFill>
                <a:srgbClr val="FFFF00"/>
              </a:solidFill>
              <a:latin typeface="+mn-lt"/>
            </a:endParaRPr>
          </a:p>
        </p:txBody>
      </p:sp>
      <p:pic>
        <p:nvPicPr>
          <p:cNvPr id="4" name="Picture 2"/>
          <p:cNvPicPr>
            <a:picLocks noGrp="1" noChangeAspect="1" noChangeArrowheads="1"/>
          </p:cNvPicPr>
          <p:nvPr>
            <p:ph sz="quarter" idx="10"/>
          </p:nvPr>
        </p:nvPicPr>
        <p:blipFill rotWithShape="1">
          <a:blip r:embed="rId2" cstate="print">
            <a:extLst>
              <a:ext uri="{28A0092B-C50C-407E-A947-70E740481C1C}">
                <a14:useLocalDpi xmlns:a14="http://schemas.microsoft.com/office/drawing/2010/main"/>
              </a:ext>
            </a:extLst>
          </a:blip>
          <a:srcRect l="-133" r="-227"/>
          <a:stretch/>
        </p:blipFill>
        <p:spPr>
          <a:xfrm>
            <a:off x="341909" y="1803054"/>
            <a:ext cx="4222556" cy="2813748"/>
          </a:xfrm>
          <a:noFill/>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64465" y="1803054"/>
            <a:ext cx="4128015" cy="336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41909" y="5397760"/>
            <a:ext cx="8239004" cy="646331"/>
          </a:xfrm>
          <a:prstGeom prst="rect">
            <a:avLst/>
          </a:prstGeom>
          <a:noFill/>
        </p:spPr>
        <p:txBody>
          <a:bodyPr wrap="none" rtlCol="0">
            <a:spAutoFit/>
          </a:bodyPr>
          <a:lstStyle/>
          <a:p>
            <a:r>
              <a:rPr lang="en-US" dirty="0">
                <a:solidFill>
                  <a:srgbClr val="FFFFFF"/>
                </a:solidFill>
                <a:latin typeface="Arial"/>
              </a:rPr>
              <a:t>On December 18, 2012, TLC </a:t>
            </a:r>
            <a:r>
              <a:rPr lang="en-US" dirty="0" smtClean="0">
                <a:solidFill>
                  <a:srgbClr val="FFFFFF"/>
                </a:solidFill>
                <a:latin typeface="Arial"/>
              </a:rPr>
              <a:t>and defendant </a:t>
            </a:r>
            <a:r>
              <a:rPr lang="en-US" dirty="0" err="1">
                <a:solidFill>
                  <a:srgbClr val="FFFFFF"/>
                </a:solidFill>
                <a:latin typeface="Arial"/>
              </a:rPr>
              <a:t>Zynga</a:t>
            </a:r>
            <a:r>
              <a:rPr lang="en-US" dirty="0">
                <a:solidFill>
                  <a:srgbClr val="FFFFFF"/>
                </a:solidFill>
                <a:latin typeface="Arial"/>
              </a:rPr>
              <a:t> entered into an out-of-court </a:t>
            </a:r>
            <a:endParaRPr lang="en-US" dirty="0" smtClean="0">
              <a:solidFill>
                <a:srgbClr val="FFFFFF"/>
              </a:solidFill>
              <a:latin typeface="Arial"/>
            </a:endParaRPr>
          </a:p>
          <a:p>
            <a:r>
              <a:rPr lang="en-US" dirty="0" smtClean="0">
                <a:solidFill>
                  <a:srgbClr val="FFFFFF"/>
                </a:solidFill>
                <a:latin typeface="Arial"/>
              </a:rPr>
              <a:t>Settlement and </a:t>
            </a:r>
            <a:r>
              <a:rPr lang="en-US" dirty="0">
                <a:solidFill>
                  <a:srgbClr val="FFFFFF"/>
                </a:solidFill>
                <a:latin typeface="Arial"/>
              </a:rPr>
              <a:t>the case was voluntarily dismissed with prejudice.</a:t>
            </a:r>
          </a:p>
        </p:txBody>
      </p:sp>
    </p:spTree>
    <p:extLst>
      <p:ext uri="{BB962C8B-B14F-4D97-AF65-F5344CB8AC3E}">
        <p14:creationId xmlns:p14="http://schemas.microsoft.com/office/powerpoint/2010/main" val="1246097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fontScale="90000"/>
          </a:bodyPr>
          <a:lstStyle/>
          <a:p>
            <a:r>
              <a:rPr lang="en-US" b="1" dirty="0" smtClean="0">
                <a:solidFill>
                  <a:schemeClr val="bg1"/>
                </a:solidFill>
                <a:cs typeface="Times New Roman"/>
              </a:rPr>
              <a:t/>
            </a:r>
            <a:br>
              <a:rPr lang="en-US" b="1" dirty="0" smtClean="0">
                <a:solidFill>
                  <a:schemeClr val="bg1"/>
                </a:solidFill>
                <a:cs typeface="Times New Roman"/>
              </a:rPr>
            </a:br>
            <a:r>
              <a:rPr lang="en-US" sz="4900" b="1" dirty="0" smtClean="0">
                <a:solidFill>
                  <a:srgbClr val="FFFF00"/>
                </a:solidFill>
                <a:latin typeface="+mn-lt"/>
                <a:cs typeface="Times New Roman"/>
              </a:rPr>
              <a:t>Because…</a:t>
            </a:r>
            <a:r>
              <a:rPr lang="en-US" sz="4900" b="1" dirty="0">
                <a:solidFill>
                  <a:srgbClr val="FFFF00"/>
                </a:solidFill>
                <a:latin typeface="+mn-lt"/>
                <a:cs typeface="Times New Roman"/>
              </a:rPr>
              <a:t/>
            </a:r>
            <a:br>
              <a:rPr lang="en-US" sz="4900" b="1" dirty="0">
                <a:solidFill>
                  <a:srgbClr val="FFFF00"/>
                </a:solidFill>
                <a:latin typeface="+mn-lt"/>
                <a:cs typeface="Times New Roman"/>
              </a:rPr>
            </a:br>
            <a:endParaRPr lang="en-US" sz="4900" dirty="0">
              <a:solidFill>
                <a:srgbClr val="FFFF00"/>
              </a:solidFill>
              <a:latin typeface="+mn-lt"/>
            </a:endParaRPr>
          </a:p>
        </p:txBody>
      </p:sp>
      <p:sp>
        <p:nvSpPr>
          <p:cNvPr id="3" name="Content Placeholder 2"/>
          <p:cNvSpPr>
            <a:spLocks noGrp="1"/>
          </p:cNvSpPr>
          <p:nvPr>
            <p:ph sz="quarter" idx="10"/>
          </p:nvPr>
        </p:nvSpPr>
        <p:spPr/>
        <p:txBody>
          <a:bodyPr>
            <a:normAutofit/>
          </a:bodyPr>
          <a:lstStyle/>
          <a:p>
            <a:pPr marL="0" indent="0">
              <a:buNone/>
            </a:pPr>
            <a:r>
              <a:rPr lang="en-US" sz="3600" dirty="0" smtClean="0">
                <a:solidFill>
                  <a:schemeClr val="bg1"/>
                </a:solidFill>
                <a:latin typeface="+mn-lt"/>
              </a:rPr>
              <a:t>THE LAW SEEMS  TO RESPOND SO VERY  </a:t>
            </a:r>
            <a:r>
              <a:rPr lang="en-US" sz="3600" dirty="0" smtClean="0">
                <a:solidFill>
                  <a:srgbClr val="FF0000"/>
                </a:solidFill>
                <a:latin typeface="+mn-lt"/>
              </a:rPr>
              <a:t>SLOWLY</a:t>
            </a:r>
            <a:r>
              <a:rPr lang="en-US" sz="3600" dirty="0" smtClean="0">
                <a:solidFill>
                  <a:schemeClr val="bg1"/>
                </a:solidFill>
                <a:latin typeface="+mn-lt"/>
              </a:rPr>
              <a:t> TO TECHNOLOGICAL CHANGE. </a:t>
            </a:r>
          </a:p>
          <a:p>
            <a:pPr marL="0" indent="0">
              <a:buNone/>
            </a:pPr>
            <a:endParaRPr lang="en-US" sz="3600" dirty="0" smtClean="0">
              <a:solidFill>
                <a:schemeClr val="bg1"/>
              </a:solidFill>
              <a:latin typeface="+mn-lt"/>
            </a:endParaRPr>
          </a:p>
        </p:txBody>
      </p:sp>
      <p:pic>
        <p:nvPicPr>
          <p:cNvPr id="4" name="Picture 3"/>
          <p:cNvPicPr>
            <a:picLocks noChangeAspect="1"/>
          </p:cNvPicPr>
          <p:nvPr/>
        </p:nvPicPr>
        <p:blipFill>
          <a:blip r:embed="rId2"/>
          <a:stretch>
            <a:fillRect/>
          </a:stretch>
        </p:blipFill>
        <p:spPr>
          <a:xfrm>
            <a:off x="1646685" y="2994042"/>
            <a:ext cx="5516032" cy="2883753"/>
          </a:xfrm>
          <a:prstGeom prst="rect">
            <a:avLst/>
          </a:prstGeom>
        </p:spPr>
      </p:pic>
    </p:spTree>
    <p:extLst>
      <p:ext uri="{BB962C8B-B14F-4D97-AF65-F5344CB8AC3E}">
        <p14:creationId xmlns:p14="http://schemas.microsoft.com/office/powerpoint/2010/main" val="36797364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693"/>
            <a:ext cx="8229600" cy="1016000"/>
          </a:xfrm>
        </p:spPr>
        <p:txBody>
          <a:bodyPr>
            <a:normAutofit fontScale="90000"/>
          </a:bodyPr>
          <a:lstStyle/>
          <a:p>
            <a:r>
              <a:rPr lang="en-US" b="1" dirty="0" smtClean="0">
                <a:solidFill>
                  <a:srgbClr val="FFFF00"/>
                </a:solidFill>
                <a:latin typeface="+mn-lt"/>
              </a:rPr>
              <a:t>      </a:t>
            </a:r>
            <a:r>
              <a:rPr lang="en-US" sz="3600" b="1" dirty="0" smtClean="0">
                <a:solidFill>
                  <a:srgbClr val="FFFF00"/>
                </a:solidFill>
                <a:latin typeface="+mn-lt"/>
              </a:rPr>
              <a:t>ESS </a:t>
            </a:r>
            <a:r>
              <a:rPr lang="en-US" sz="3600" b="1" dirty="0">
                <a:solidFill>
                  <a:srgbClr val="FFFF00"/>
                </a:solidFill>
                <a:latin typeface="+mn-lt"/>
              </a:rPr>
              <a:t>Entertainment </a:t>
            </a:r>
            <a:r>
              <a:rPr lang="en-US" sz="3600" b="1" dirty="0" smtClean="0">
                <a:solidFill>
                  <a:srgbClr val="FFFF00"/>
                </a:solidFill>
                <a:latin typeface="+mn-lt"/>
              </a:rPr>
              <a:t>&amp;</a:t>
            </a:r>
            <a:r>
              <a:rPr lang="en-US" sz="3600" b="1" dirty="0">
                <a:solidFill>
                  <a:srgbClr val="FFFF00"/>
                </a:solidFill>
                <a:latin typeface="+mn-lt"/>
              </a:rPr>
              <a:t> </a:t>
            </a:r>
            <a:r>
              <a:rPr lang="en-US" sz="3600" b="1" dirty="0" smtClean="0">
                <a:solidFill>
                  <a:srgbClr val="FFFF00"/>
                </a:solidFill>
                <a:latin typeface="+mn-lt"/>
              </a:rPr>
              <a:t>Rock </a:t>
            </a:r>
            <a:r>
              <a:rPr lang="en-US" sz="3600" b="1" dirty="0">
                <a:solidFill>
                  <a:srgbClr val="FFFF00"/>
                </a:solidFill>
                <a:latin typeface="+mn-lt"/>
              </a:rPr>
              <a:t>Star </a:t>
            </a:r>
            <a:br>
              <a:rPr lang="en-US" sz="3600" b="1" dirty="0">
                <a:solidFill>
                  <a:srgbClr val="FFFF00"/>
                </a:solidFill>
                <a:latin typeface="+mn-lt"/>
              </a:rPr>
            </a:br>
            <a:r>
              <a:rPr lang="en-US" sz="3600" b="1" dirty="0" smtClean="0">
                <a:solidFill>
                  <a:srgbClr val="FFFF00"/>
                </a:solidFill>
                <a:latin typeface="+mn-lt"/>
              </a:rPr>
              <a:t>       The </a:t>
            </a:r>
            <a:r>
              <a:rPr lang="en-US" sz="3600" b="1" dirty="0">
                <a:solidFill>
                  <a:srgbClr val="FFFF00"/>
                </a:solidFill>
                <a:latin typeface="+mn-lt"/>
              </a:rPr>
              <a:t>Play Pen &amp;</a:t>
            </a:r>
            <a:r>
              <a:rPr lang="en-US" sz="3600" b="1" dirty="0" smtClean="0">
                <a:solidFill>
                  <a:srgbClr val="FFFF00"/>
                </a:solidFill>
                <a:latin typeface="+mn-lt"/>
              </a:rPr>
              <a:t> </a:t>
            </a:r>
            <a:r>
              <a:rPr lang="en-US" sz="3600" b="1" dirty="0">
                <a:solidFill>
                  <a:srgbClr val="FFFF00"/>
                </a:solidFill>
                <a:latin typeface="+mn-lt"/>
              </a:rPr>
              <a:t>The Pig </a:t>
            </a:r>
            <a:r>
              <a:rPr lang="en-US" sz="3600" b="1" dirty="0" smtClean="0">
                <a:solidFill>
                  <a:srgbClr val="FFFF00"/>
                </a:solidFill>
                <a:latin typeface="+mn-lt"/>
              </a:rPr>
              <a:t>Pen</a:t>
            </a:r>
            <a:endParaRPr lang="en-US" sz="3600" b="1" dirty="0">
              <a:solidFill>
                <a:srgbClr val="FFFF00"/>
              </a:solidFill>
              <a:latin typeface="+mn-lt"/>
            </a:endParaRPr>
          </a:p>
        </p:txBody>
      </p:sp>
      <p:pic>
        <p:nvPicPr>
          <p:cNvPr id="4" name="Picture 2"/>
          <p:cNvPicPr>
            <a:picLocks noGrp="1" noChangeAspect="1" noChangeArrowheads="1"/>
          </p:cNvPicPr>
          <p:nvPr>
            <p:ph sz="quarter" idx="10"/>
          </p:nvPr>
        </p:nvPicPr>
        <p:blipFill rotWithShape="1">
          <a:blip r:embed="rId2" cstate="print">
            <a:extLst>
              <a:ext uri="{28A0092B-C50C-407E-A947-70E740481C1C}">
                <a14:useLocalDpi xmlns:a14="http://schemas.microsoft.com/office/drawing/2010/main"/>
              </a:ext>
            </a:extLst>
          </a:blip>
          <a:srcRect r="-108"/>
          <a:stretch/>
        </p:blipFill>
        <p:spPr>
          <a:xfrm>
            <a:off x="1409365" y="1034693"/>
            <a:ext cx="6302682" cy="4448021"/>
          </a:xfrm>
          <a:noFill/>
        </p:spPr>
      </p:pic>
      <p:sp>
        <p:nvSpPr>
          <p:cNvPr id="3" name="TextBox 2"/>
          <p:cNvSpPr txBox="1"/>
          <p:nvPr/>
        </p:nvSpPr>
        <p:spPr>
          <a:xfrm>
            <a:off x="1409365" y="5482714"/>
            <a:ext cx="5780728" cy="461665"/>
          </a:xfrm>
          <a:prstGeom prst="rect">
            <a:avLst/>
          </a:prstGeom>
          <a:noFill/>
        </p:spPr>
        <p:txBody>
          <a:bodyPr wrap="square" rtlCol="0">
            <a:spAutoFit/>
          </a:bodyPr>
          <a:lstStyle/>
          <a:p>
            <a:r>
              <a:rPr lang="en-US" sz="2400" b="1" dirty="0" smtClean="0">
                <a:solidFill>
                  <a:srgbClr val="FFFFFF"/>
                </a:solidFill>
                <a:latin typeface="Arial"/>
              </a:rPr>
              <a:t>Court dismisses Play Pen action.</a:t>
            </a:r>
            <a:endParaRPr lang="en-US" sz="2400" b="1" dirty="0">
              <a:solidFill>
                <a:srgbClr val="FFFFFF"/>
              </a:solidFill>
              <a:latin typeface="Arial"/>
            </a:endParaRPr>
          </a:p>
        </p:txBody>
      </p:sp>
    </p:spTree>
    <p:extLst>
      <p:ext uri="{BB962C8B-B14F-4D97-AF65-F5344CB8AC3E}">
        <p14:creationId xmlns:p14="http://schemas.microsoft.com/office/powerpoint/2010/main" val="1576444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6084"/>
            <a:ext cx="8229600" cy="5140050"/>
          </a:xfrm>
        </p:spPr>
        <p:txBody>
          <a:bodyPr>
            <a:normAutofit/>
          </a:bodyPr>
          <a:lstStyle/>
          <a:p>
            <a:pPr marL="0" indent="0">
              <a:buNone/>
            </a:pPr>
            <a:r>
              <a:rPr lang="en-US" sz="6000" b="1" dirty="0" smtClean="0">
                <a:solidFill>
                  <a:schemeClr val="bg1"/>
                </a:solidFill>
                <a:latin typeface="+mn-lt"/>
              </a:rPr>
              <a:t>Footnote B</a:t>
            </a:r>
          </a:p>
          <a:p>
            <a:pPr marL="0" indent="0">
              <a:buNone/>
            </a:pPr>
            <a:r>
              <a:rPr lang="en-US" sz="6000" b="1" dirty="0" smtClean="0">
                <a:solidFill>
                  <a:srgbClr val="FF0000"/>
                </a:solidFill>
                <a:latin typeface="+mn-lt"/>
              </a:rPr>
              <a:t>Personality Rights</a:t>
            </a:r>
            <a:endParaRPr lang="en-US" sz="6000" b="1" dirty="0">
              <a:solidFill>
                <a:srgbClr val="FF0000"/>
              </a:solidFill>
              <a:latin typeface="+mn-lt"/>
            </a:endParaRPr>
          </a:p>
        </p:txBody>
      </p:sp>
    </p:spTree>
    <p:extLst>
      <p:ext uri="{BB962C8B-B14F-4D97-AF65-F5344CB8AC3E}">
        <p14:creationId xmlns:p14="http://schemas.microsoft.com/office/powerpoint/2010/main" val="25754137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dirty="0" smtClean="0"/>
              <a:t>    </a:t>
            </a:r>
            <a:r>
              <a:rPr lang="en-US" sz="4800" b="1" dirty="0" smtClean="0">
                <a:solidFill>
                  <a:srgbClr val="FFFF00"/>
                </a:solidFill>
                <a:latin typeface="Arial"/>
                <a:cs typeface="Arial"/>
              </a:rPr>
              <a:t>Karen </a:t>
            </a:r>
            <a:r>
              <a:rPr lang="en-US" sz="4800" b="1" dirty="0" err="1" smtClean="0">
                <a:solidFill>
                  <a:srgbClr val="FFFF00"/>
                </a:solidFill>
                <a:latin typeface="Arial"/>
                <a:cs typeface="Arial"/>
              </a:rPr>
              <a:t>Gravano</a:t>
            </a:r>
            <a:r>
              <a:rPr lang="en-US" sz="4800" b="1" dirty="0" smtClean="0">
                <a:solidFill>
                  <a:srgbClr val="FFFF00"/>
                </a:solidFill>
                <a:latin typeface="Arial"/>
                <a:cs typeface="Arial"/>
              </a:rPr>
              <a:t> </a:t>
            </a:r>
            <a:r>
              <a:rPr lang="en-US" sz="4800" b="1" dirty="0">
                <a:solidFill>
                  <a:srgbClr val="FFFF00"/>
                </a:solidFill>
                <a:latin typeface="Arial"/>
                <a:cs typeface="Arial"/>
              </a:rPr>
              <a:t>&amp;</a:t>
            </a:r>
            <a:r>
              <a:rPr lang="en-US" sz="4800" b="1" dirty="0" smtClean="0">
                <a:solidFill>
                  <a:srgbClr val="FFFF00"/>
                </a:solidFill>
                <a:latin typeface="Arial"/>
                <a:cs typeface="Arial"/>
              </a:rPr>
              <a:t> GTA V</a:t>
            </a:r>
            <a:endParaRPr lang="en-US" sz="4800" b="1" dirty="0">
              <a:solidFill>
                <a:srgbClr val="FFFF00"/>
              </a:solidFill>
              <a:latin typeface="Arial"/>
              <a:cs typeface="Arial"/>
            </a:endParaRPr>
          </a:p>
        </p:txBody>
      </p:sp>
      <p:pic>
        <p:nvPicPr>
          <p:cNvPr id="6" name="Content Placeholder 5" descr="imgres.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661" r="-298"/>
          <a:stretch/>
        </p:blipFill>
        <p:spPr>
          <a:xfrm>
            <a:off x="1397339" y="1117687"/>
            <a:ext cx="6539587" cy="4217350"/>
          </a:xfrm>
        </p:spPr>
      </p:pic>
      <p:sp>
        <p:nvSpPr>
          <p:cNvPr id="3" name="TextBox 2"/>
          <p:cNvSpPr txBox="1"/>
          <p:nvPr/>
        </p:nvSpPr>
        <p:spPr>
          <a:xfrm>
            <a:off x="848546" y="5471213"/>
            <a:ext cx="7838254" cy="400110"/>
          </a:xfrm>
          <a:prstGeom prst="rect">
            <a:avLst/>
          </a:prstGeom>
          <a:noFill/>
        </p:spPr>
        <p:txBody>
          <a:bodyPr wrap="none" rtlCol="0">
            <a:spAutoFit/>
          </a:bodyPr>
          <a:lstStyle/>
          <a:p>
            <a:r>
              <a:rPr lang="en-US" sz="2000" b="1" dirty="0" smtClean="0">
                <a:solidFill>
                  <a:srgbClr val="FFFFFF"/>
                </a:solidFill>
                <a:latin typeface="Arial"/>
              </a:rPr>
              <a:t>Pending. </a:t>
            </a:r>
            <a:r>
              <a:rPr lang="en-US" sz="2000" b="1" dirty="0" err="1" smtClean="0">
                <a:solidFill>
                  <a:srgbClr val="FFFFFF"/>
                </a:solidFill>
                <a:latin typeface="Arial"/>
              </a:rPr>
              <a:t>Rockstar</a:t>
            </a:r>
            <a:r>
              <a:rPr lang="en-US" sz="2000" b="1" dirty="0" smtClean="0">
                <a:solidFill>
                  <a:srgbClr val="FFFFFF"/>
                </a:solidFill>
                <a:latin typeface="Arial"/>
              </a:rPr>
              <a:t> cites apparent weight difference in </a:t>
            </a:r>
            <a:r>
              <a:rPr lang="en-US" sz="2000" b="1" dirty="0" err="1" smtClean="0">
                <a:solidFill>
                  <a:srgbClr val="FFFFFF"/>
                </a:solidFill>
                <a:latin typeface="Arial"/>
              </a:rPr>
              <a:t>defence</a:t>
            </a:r>
            <a:r>
              <a:rPr lang="en-US" sz="2000" b="1" dirty="0" smtClean="0">
                <a:solidFill>
                  <a:srgbClr val="FFFFFF"/>
                </a:solidFill>
                <a:latin typeface="Arial"/>
              </a:rPr>
              <a:t>.</a:t>
            </a:r>
            <a:endParaRPr lang="en-US" sz="2000" b="1" dirty="0">
              <a:solidFill>
                <a:srgbClr val="FFFFFF"/>
              </a:solidFill>
              <a:latin typeface="Arial"/>
            </a:endParaRPr>
          </a:p>
        </p:txBody>
      </p:sp>
    </p:spTree>
    <p:extLst>
      <p:ext uri="{BB962C8B-B14F-4D97-AF65-F5344CB8AC3E}">
        <p14:creationId xmlns:p14="http://schemas.microsoft.com/office/powerpoint/2010/main" val="20724327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1518"/>
            <a:ext cx="8229600" cy="1016000"/>
          </a:xfrm>
        </p:spPr>
        <p:txBody>
          <a:bodyPr>
            <a:normAutofit/>
          </a:bodyPr>
          <a:lstStyle/>
          <a:p>
            <a:r>
              <a:rPr lang="en-US" sz="4400" b="1" dirty="0" smtClean="0">
                <a:solidFill>
                  <a:srgbClr val="FFFF00"/>
                </a:solidFill>
                <a:latin typeface="+mn-lt"/>
              </a:rPr>
              <a:t>    Lindsay </a:t>
            </a:r>
            <a:r>
              <a:rPr lang="en-US" sz="4400" b="1" dirty="0" err="1" smtClean="0">
                <a:solidFill>
                  <a:srgbClr val="FFFF00"/>
                </a:solidFill>
                <a:latin typeface="+mn-lt"/>
              </a:rPr>
              <a:t>Lohan</a:t>
            </a:r>
            <a:r>
              <a:rPr lang="en-US" sz="4400" b="1" dirty="0" smtClean="0">
                <a:solidFill>
                  <a:srgbClr val="FFFF00"/>
                </a:solidFill>
                <a:latin typeface="+mn-lt"/>
              </a:rPr>
              <a:t> v. GTA 5</a:t>
            </a:r>
            <a:endParaRPr lang="en-US" sz="4400" b="1" dirty="0">
              <a:solidFill>
                <a:srgbClr val="FFFF00"/>
              </a:solidFill>
              <a:latin typeface="+mn-lt"/>
            </a:endParaRPr>
          </a:p>
        </p:txBody>
      </p:sp>
      <p:sp>
        <p:nvSpPr>
          <p:cNvPr id="5" name="TextBox 4"/>
          <p:cNvSpPr txBox="1"/>
          <p:nvPr/>
        </p:nvSpPr>
        <p:spPr>
          <a:xfrm>
            <a:off x="1088532" y="5500446"/>
            <a:ext cx="2897348" cy="523220"/>
          </a:xfrm>
          <a:prstGeom prst="rect">
            <a:avLst/>
          </a:prstGeom>
          <a:noFill/>
        </p:spPr>
        <p:txBody>
          <a:bodyPr wrap="none" rtlCol="0">
            <a:spAutoFit/>
          </a:bodyPr>
          <a:lstStyle/>
          <a:p>
            <a:r>
              <a:rPr lang="en-US" sz="2800" b="1" dirty="0" smtClean="0">
                <a:solidFill>
                  <a:prstClr val="white"/>
                </a:solidFill>
                <a:latin typeface="Arial"/>
              </a:rPr>
              <a:t>Action pending.</a:t>
            </a:r>
            <a:endParaRPr lang="en-US" sz="2800" b="1" dirty="0">
              <a:solidFill>
                <a:prstClr val="white"/>
              </a:solidFill>
              <a:latin typeface="Arial"/>
            </a:endParaRPr>
          </a:p>
        </p:txBody>
      </p:sp>
      <p:pic>
        <p:nvPicPr>
          <p:cNvPr id="6" name="Content Placeholder 5" descr="lohan-gta-970x0.jp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a:stretch>
            <a:fillRect/>
          </a:stretch>
        </p:blipFill>
        <p:spPr>
          <a:xfrm>
            <a:off x="457200" y="1057518"/>
            <a:ext cx="8229600" cy="4318000"/>
          </a:xfrm>
        </p:spPr>
      </p:pic>
    </p:spTree>
    <p:extLst>
      <p:ext uri="{BB962C8B-B14F-4D97-AF65-F5344CB8AC3E}">
        <p14:creationId xmlns:p14="http://schemas.microsoft.com/office/powerpoint/2010/main" val="18840903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7482"/>
          </a:xfrm>
        </p:spPr>
        <p:txBody>
          <a:bodyPr>
            <a:normAutofit/>
          </a:bodyPr>
          <a:lstStyle/>
          <a:p>
            <a:r>
              <a:rPr lang="en-US" sz="4400" b="1" dirty="0" smtClean="0">
                <a:solidFill>
                  <a:srgbClr val="FFFF00"/>
                </a:solidFill>
                <a:latin typeface="+mn-lt"/>
              </a:rPr>
              <a:t>Manuel Noriega v. Call of Duty</a:t>
            </a:r>
            <a:endParaRPr lang="en-US" sz="4400" b="1" dirty="0">
              <a:solidFill>
                <a:srgbClr val="FFFF00"/>
              </a:solidFill>
              <a:latin typeface="+mn-lt"/>
            </a:endParaRPr>
          </a:p>
        </p:txBody>
      </p:sp>
      <p:pic>
        <p:nvPicPr>
          <p:cNvPr id="4" name="Content Placeholder 3" descr="noriega-diptych1.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17" b="-814"/>
          <a:stretch/>
        </p:blipFill>
        <p:spPr>
          <a:xfrm>
            <a:off x="457200" y="827482"/>
            <a:ext cx="8229600" cy="4418665"/>
          </a:xfrm>
        </p:spPr>
      </p:pic>
      <p:sp>
        <p:nvSpPr>
          <p:cNvPr id="5" name="TextBox 4"/>
          <p:cNvSpPr txBox="1"/>
          <p:nvPr/>
        </p:nvSpPr>
        <p:spPr>
          <a:xfrm>
            <a:off x="457200" y="5246147"/>
            <a:ext cx="8607126" cy="707886"/>
          </a:xfrm>
          <a:prstGeom prst="rect">
            <a:avLst/>
          </a:prstGeom>
          <a:noFill/>
        </p:spPr>
        <p:txBody>
          <a:bodyPr wrap="square" rtlCol="0">
            <a:spAutoFit/>
          </a:bodyPr>
          <a:lstStyle/>
          <a:p>
            <a:r>
              <a:rPr lang="en-US" sz="2000" b="1" dirty="0">
                <a:solidFill>
                  <a:prstClr val="white"/>
                </a:solidFill>
                <a:latin typeface="Arial"/>
              </a:rPr>
              <a:t>Judge dismisses ex-dictator Manuel Noriega's 'Call of Duty' </a:t>
            </a:r>
            <a:r>
              <a:rPr lang="en-US" sz="2000" b="1" dirty="0" smtClean="0">
                <a:solidFill>
                  <a:prstClr val="white"/>
                </a:solidFill>
                <a:latin typeface="Arial"/>
              </a:rPr>
              <a:t>lawsuit: Right of publicity outweighed by 1</a:t>
            </a:r>
            <a:r>
              <a:rPr lang="en-US" sz="2000" b="1" baseline="30000" dirty="0" smtClean="0">
                <a:solidFill>
                  <a:prstClr val="white"/>
                </a:solidFill>
                <a:latin typeface="Arial"/>
              </a:rPr>
              <a:t>st</a:t>
            </a:r>
            <a:r>
              <a:rPr lang="en-US" sz="2000" b="1" dirty="0" smtClean="0">
                <a:solidFill>
                  <a:prstClr val="white"/>
                </a:solidFill>
                <a:latin typeface="Arial"/>
              </a:rPr>
              <a:t> Amendment</a:t>
            </a:r>
            <a:endParaRPr lang="en-US" sz="2000" b="1" dirty="0">
              <a:solidFill>
                <a:prstClr val="white"/>
              </a:solidFill>
              <a:latin typeface="Arial"/>
            </a:endParaRPr>
          </a:p>
        </p:txBody>
      </p:sp>
    </p:spTree>
    <p:extLst>
      <p:ext uri="{BB962C8B-B14F-4D97-AF65-F5344CB8AC3E}">
        <p14:creationId xmlns:p14="http://schemas.microsoft.com/office/powerpoint/2010/main" val="9135655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8731" y="162738"/>
            <a:ext cx="8605269" cy="1016000"/>
          </a:xfrm>
        </p:spPr>
        <p:txBody>
          <a:bodyPr>
            <a:noAutofit/>
          </a:bodyPr>
          <a:lstStyle/>
          <a:p>
            <a:r>
              <a:rPr lang="en-US" sz="3600" b="1" dirty="0" smtClean="0">
                <a:solidFill>
                  <a:srgbClr val="FFFF00"/>
                </a:solidFill>
                <a:latin typeface="+mn-lt"/>
              </a:rPr>
              <a:t> Lady </a:t>
            </a:r>
            <a:r>
              <a:rPr lang="en-US" sz="3600" b="1" dirty="0">
                <a:solidFill>
                  <a:srgbClr val="FFFF00"/>
                </a:solidFill>
                <a:latin typeface="+mn-lt"/>
              </a:rPr>
              <a:t>Miss Kier &amp;</a:t>
            </a:r>
            <a:r>
              <a:rPr lang="en-US" sz="3600" b="1" dirty="0" smtClean="0">
                <a:solidFill>
                  <a:srgbClr val="FFFF00"/>
                </a:solidFill>
                <a:latin typeface="+mn-lt"/>
              </a:rPr>
              <a:t> </a:t>
            </a:r>
            <a:r>
              <a:rPr lang="en-US" sz="3600" b="1" dirty="0">
                <a:solidFill>
                  <a:srgbClr val="FFFF00"/>
                </a:solidFill>
                <a:latin typeface="+mn-lt"/>
              </a:rPr>
              <a:t>Space Channel 5</a:t>
            </a:r>
          </a:p>
        </p:txBody>
      </p:sp>
      <p:pic>
        <p:nvPicPr>
          <p:cNvPr id="4" name="Content Placeholder 4" descr="Lady kier 1994 riseup tour for &quot;dewdrop in the garden&quot;">
            <a:hlinkClick r:id="rId2" tooltip="Lady kier 1994 riseup tour for &quot;dewdrop in the garden&quot;"/>
          </p:cNvPr>
          <p:cNvPicPr>
            <a:picLocks noGrp="1" noChangeAspect="1" noChangeArrowheads="1"/>
          </p:cNvPicPr>
          <p:nvPr>
            <p:ph sz="quarter" idx="10"/>
          </p:nvPr>
        </p:nvPicPr>
        <p:blipFill rotWithShape="1">
          <a:blip r:embed="rId3" cstate="print">
            <a:extLst>
              <a:ext uri="{28A0092B-C50C-407E-A947-70E740481C1C}">
                <a14:useLocalDpi xmlns:a14="http://schemas.microsoft.com/office/drawing/2010/main"/>
              </a:ext>
            </a:extLst>
          </a:blip>
          <a:srcRect r="-1370" b="-1541"/>
          <a:stretch/>
        </p:blipFill>
        <p:spPr>
          <a:xfrm>
            <a:off x="871727" y="1361743"/>
            <a:ext cx="3824760" cy="3886481"/>
          </a:xfrm>
        </p:spPr>
      </p:pic>
      <p:pic>
        <p:nvPicPr>
          <p:cNvPr id="5" name="Picture 3" descr="Ulala as she appears in Report 1 of Space Channel 5 Part 2.">
            <a:hlinkClick r:id="rId4" tooltip="Ulala as she appears in Report 1 of Space Channel 5 Part 2."/>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96938" y="1361743"/>
            <a:ext cx="2825131" cy="419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83189" y="5557404"/>
            <a:ext cx="6497241" cy="400110"/>
          </a:xfrm>
          <a:prstGeom prst="rect">
            <a:avLst/>
          </a:prstGeom>
          <a:noFill/>
        </p:spPr>
        <p:txBody>
          <a:bodyPr wrap="none" rtlCol="0">
            <a:spAutoFit/>
          </a:bodyPr>
          <a:lstStyle/>
          <a:p>
            <a:r>
              <a:rPr lang="en-US" sz="2000" b="1" dirty="0" smtClean="0">
                <a:solidFill>
                  <a:srgbClr val="FFFFFF"/>
                </a:solidFill>
                <a:latin typeface="Arial"/>
              </a:rPr>
              <a:t>Court finds Lady Miss Kier not to be the inspiration.</a:t>
            </a:r>
            <a:endParaRPr lang="en-US" sz="2000" b="1" dirty="0">
              <a:solidFill>
                <a:srgbClr val="FFFFFF"/>
              </a:solidFill>
              <a:latin typeface="Arial"/>
            </a:endParaRPr>
          </a:p>
        </p:txBody>
      </p:sp>
    </p:spTree>
    <p:extLst>
      <p:ext uri="{BB962C8B-B14F-4D97-AF65-F5344CB8AC3E}">
        <p14:creationId xmlns:p14="http://schemas.microsoft.com/office/powerpoint/2010/main" val="2042796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90047"/>
            <a:ext cx="8229600" cy="1016000"/>
          </a:xfrm>
        </p:spPr>
        <p:txBody>
          <a:bodyPr>
            <a:normAutofit/>
          </a:bodyPr>
          <a:lstStyle/>
          <a:p>
            <a:r>
              <a:rPr lang="en-US" sz="5400" b="1" dirty="0">
                <a:solidFill>
                  <a:srgbClr val="FFFF00"/>
                </a:solidFill>
                <a:latin typeface="+mn-lt"/>
              </a:rPr>
              <a:t>Beaver &amp; </a:t>
            </a:r>
            <a:r>
              <a:rPr lang="en-US" sz="5400" b="1" dirty="0" err="1">
                <a:solidFill>
                  <a:srgbClr val="FFFF00"/>
                </a:solidFill>
                <a:latin typeface="+mn-lt"/>
              </a:rPr>
              <a:t>Bieber</a:t>
            </a:r>
            <a:endParaRPr lang="en-US" sz="5400" b="1" dirty="0">
              <a:solidFill>
                <a:srgbClr val="FFFF00"/>
              </a:solidFill>
              <a:latin typeface="+mn-lt"/>
            </a:endParaRPr>
          </a:p>
        </p:txBody>
      </p:sp>
      <p:pic>
        <p:nvPicPr>
          <p:cNvPr id="4" name="Picture 6" descr="C:\Users\gdunlap\Pictures\justin-bieber.jpg"/>
          <p:cNvPicPr>
            <a:picLocks noGrp="1" noChangeAspect="1" noChangeArrowheads="1"/>
          </p:cNvPicPr>
          <p:nvPr>
            <p:ph sz="quarter" idx="10"/>
          </p:nvPr>
        </p:nvPicPr>
        <p:blipFill rotWithShape="1">
          <a:blip r:embed="rId2" cstate="print">
            <a:extLst>
              <a:ext uri="{28A0092B-C50C-407E-A947-70E740481C1C}">
                <a14:useLocalDpi xmlns:a14="http://schemas.microsoft.com/office/drawing/2010/main"/>
              </a:ext>
            </a:extLst>
          </a:blip>
          <a:srcRect r="-412"/>
          <a:stretch/>
        </p:blipFill>
        <p:spPr bwMode="auto">
          <a:xfrm>
            <a:off x="204229" y="1385381"/>
            <a:ext cx="4028048" cy="336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Users\gdunlap\Pictures\Joustin-Beaver-App.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4397375" y="2026697"/>
            <a:ext cx="4563573" cy="3312053"/>
          </a:xfrm>
          <a:prstGeom prst="rect">
            <a:avLst/>
          </a:prstGeom>
          <a:noFill/>
        </p:spPr>
      </p:pic>
      <p:sp>
        <p:nvSpPr>
          <p:cNvPr id="3" name="TextBox 2"/>
          <p:cNvSpPr txBox="1"/>
          <p:nvPr/>
        </p:nvSpPr>
        <p:spPr>
          <a:xfrm>
            <a:off x="0" y="5338750"/>
            <a:ext cx="4693938" cy="523220"/>
          </a:xfrm>
          <a:prstGeom prst="rect">
            <a:avLst/>
          </a:prstGeom>
          <a:noFill/>
        </p:spPr>
        <p:txBody>
          <a:bodyPr wrap="none" rtlCol="0">
            <a:spAutoFit/>
          </a:bodyPr>
          <a:lstStyle/>
          <a:p>
            <a:r>
              <a:rPr lang="en-US" sz="2800" b="1" dirty="0" smtClean="0">
                <a:solidFill>
                  <a:srgbClr val="FFFFFF"/>
                </a:solidFill>
                <a:latin typeface="Arial"/>
              </a:rPr>
              <a:t>Who knows – who cares…</a:t>
            </a:r>
            <a:endParaRPr lang="en-US" sz="2800" b="1" dirty="0">
              <a:solidFill>
                <a:srgbClr val="FFFFFF"/>
              </a:solidFill>
              <a:latin typeface="Arial"/>
            </a:endParaRPr>
          </a:p>
        </p:txBody>
      </p:sp>
    </p:spTree>
    <p:extLst>
      <p:ext uri="{BB962C8B-B14F-4D97-AF65-F5344CB8AC3E}">
        <p14:creationId xmlns:p14="http://schemas.microsoft.com/office/powerpoint/2010/main" val="25061037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26593"/>
            <a:ext cx="9144000" cy="1016000"/>
          </a:xfrm>
        </p:spPr>
        <p:txBody>
          <a:bodyPr>
            <a:normAutofit fontScale="90000"/>
          </a:bodyPr>
          <a:lstStyle/>
          <a:p>
            <a:r>
              <a:rPr lang="en-US" b="1" dirty="0" smtClean="0">
                <a:latin typeface="+mn-lt"/>
              </a:rPr>
              <a:t>   </a:t>
            </a:r>
            <a:r>
              <a:rPr lang="en-US" b="1" dirty="0" smtClean="0">
                <a:solidFill>
                  <a:srgbClr val="FFFF00"/>
                </a:solidFill>
                <a:latin typeface="+mn-lt"/>
              </a:rPr>
              <a:t> No </a:t>
            </a:r>
            <a:r>
              <a:rPr lang="en-US" b="1" dirty="0">
                <a:solidFill>
                  <a:srgbClr val="FFFF00"/>
                </a:solidFill>
                <a:latin typeface="+mn-lt"/>
              </a:rPr>
              <a:t>Doubt </a:t>
            </a:r>
            <a:r>
              <a:rPr lang="en-US" b="1" dirty="0" smtClean="0">
                <a:solidFill>
                  <a:srgbClr val="FFFF00"/>
                </a:solidFill>
                <a:latin typeface="+mn-lt"/>
              </a:rPr>
              <a:t>&amp; Activision </a:t>
            </a:r>
            <a:r>
              <a:rPr lang="en-US" b="1" dirty="0">
                <a:solidFill>
                  <a:srgbClr val="FFFF00"/>
                </a:solidFill>
                <a:latin typeface="+mn-lt"/>
              </a:rPr>
              <a:t>Publishing</a:t>
            </a:r>
            <a:r>
              <a:rPr lang="en-US" b="1" dirty="0" smtClean="0">
                <a:solidFill>
                  <a:srgbClr val="FFFF00"/>
                </a:solidFill>
                <a:latin typeface="+mn-lt"/>
              </a:rPr>
              <a:t>, Inc</a:t>
            </a:r>
            <a:r>
              <a:rPr lang="en-US" b="1" dirty="0">
                <a:solidFill>
                  <a:srgbClr val="FFFF00"/>
                </a:solidFill>
                <a:latin typeface="+mn-lt"/>
              </a:rPr>
              <a:t>. </a:t>
            </a:r>
            <a:br>
              <a:rPr lang="en-US" b="1" dirty="0">
                <a:solidFill>
                  <a:srgbClr val="FFFF00"/>
                </a:solidFill>
                <a:latin typeface="+mn-lt"/>
              </a:rPr>
            </a:br>
            <a:r>
              <a:rPr lang="en-US" b="1" dirty="0" smtClean="0">
                <a:solidFill>
                  <a:srgbClr val="FFFF00"/>
                </a:solidFill>
                <a:latin typeface="+mn-lt"/>
              </a:rPr>
              <a:t>   (</a:t>
            </a:r>
            <a:r>
              <a:rPr lang="en-US" b="1" dirty="0">
                <a:solidFill>
                  <a:srgbClr val="FFFF00"/>
                </a:solidFill>
                <a:latin typeface="+mn-lt"/>
              </a:rPr>
              <a:t>No Doubt &amp; Band Hero)</a:t>
            </a:r>
          </a:p>
        </p:txBody>
      </p:sp>
      <p:pic>
        <p:nvPicPr>
          <p:cNvPr id="4" name="Content Placeholder 4" descr="http://t3.gstatic.com/images?q=tbn:ANd9GcRxZEwBW_22YytTfeZm1viNdIbLuRjQjXc6BdKtaUFwX_snL255Pw"/>
          <p:cNvPicPr>
            <a:picLocks noGrp="1" noChangeAspect="1" noChangeArrowheads="1"/>
          </p:cNvPicPr>
          <p:nvPr>
            <p:ph sz="quarter" idx="10"/>
          </p:nvPr>
        </p:nvPicPr>
        <p:blipFill rotWithShape="1">
          <a:blip r:embed="rId2" cstate="print">
            <a:extLst>
              <a:ext uri="{28A0092B-C50C-407E-A947-70E740481C1C}">
                <a14:useLocalDpi xmlns:a14="http://schemas.microsoft.com/office/drawing/2010/main"/>
              </a:ext>
            </a:extLst>
          </a:blip>
          <a:srcRect r="-94"/>
          <a:stretch/>
        </p:blipFill>
        <p:spPr>
          <a:xfrm>
            <a:off x="0" y="2081666"/>
            <a:ext cx="4290609" cy="2574636"/>
          </a:xfrm>
          <a:noFill/>
        </p:spPr>
      </p:pic>
      <p:pic>
        <p:nvPicPr>
          <p:cNvPr id="5" name="Picture 2" descr="http://www.blogcdn.com/www.joystiq.com/media/2011/02/nodoubtbandhero53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90609" y="2081665"/>
            <a:ext cx="4853391" cy="3063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5284313"/>
            <a:ext cx="9179015" cy="646331"/>
          </a:xfrm>
          <a:prstGeom prst="rect">
            <a:avLst/>
          </a:prstGeom>
          <a:noFill/>
        </p:spPr>
        <p:txBody>
          <a:bodyPr wrap="none" rtlCol="0">
            <a:spAutoFit/>
          </a:bodyPr>
          <a:lstStyle/>
          <a:p>
            <a:r>
              <a:rPr lang="en-US" dirty="0">
                <a:solidFill>
                  <a:srgbClr val="FFFFFF"/>
                </a:solidFill>
                <a:latin typeface="Arial"/>
              </a:rPr>
              <a:t>Grammy-winning band and Call of Duty publisher agree on settlement over 2009 </a:t>
            </a:r>
            <a:r>
              <a:rPr lang="en-US" dirty="0" smtClean="0">
                <a:solidFill>
                  <a:srgbClr val="FFFFFF"/>
                </a:solidFill>
                <a:latin typeface="Arial"/>
              </a:rPr>
              <a:t>lawsuit</a:t>
            </a:r>
          </a:p>
          <a:p>
            <a:r>
              <a:rPr lang="en-US" dirty="0" smtClean="0">
                <a:solidFill>
                  <a:srgbClr val="FFFFFF"/>
                </a:solidFill>
                <a:latin typeface="Arial"/>
              </a:rPr>
              <a:t> </a:t>
            </a:r>
            <a:r>
              <a:rPr lang="en-US" dirty="0">
                <a:solidFill>
                  <a:srgbClr val="FFFFFF"/>
                </a:solidFill>
                <a:latin typeface="Arial"/>
              </a:rPr>
              <a:t>related to the use of the band's likeness in Band Hero; terms not disclosed.</a:t>
            </a:r>
          </a:p>
        </p:txBody>
      </p:sp>
    </p:spTree>
    <p:extLst>
      <p:ext uri="{BB962C8B-B14F-4D97-AF65-F5344CB8AC3E}">
        <p14:creationId xmlns:p14="http://schemas.microsoft.com/office/powerpoint/2010/main" val="1951391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3164" y="153399"/>
            <a:ext cx="8970836" cy="1016000"/>
          </a:xfrm>
        </p:spPr>
        <p:txBody>
          <a:bodyPr>
            <a:normAutofit fontScale="90000"/>
          </a:bodyPr>
          <a:lstStyle/>
          <a:p>
            <a:r>
              <a:rPr lang="en-US" b="1" i="1" dirty="0">
                <a:latin typeface="+mn-lt"/>
              </a:rPr>
              <a:t> </a:t>
            </a:r>
            <a:r>
              <a:rPr lang="en-US" b="1" i="1" dirty="0" smtClean="0">
                <a:latin typeface="+mn-lt"/>
              </a:rPr>
              <a:t>          </a:t>
            </a:r>
            <a:r>
              <a:rPr lang="en-US" b="1" dirty="0" smtClean="0">
                <a:solidFill>
                  <a:srgbClr val="FFFF00"/>
                </a:solidFill>
                <a:latin typeface="+mn-lt"/>
              </a:rPr>
              <a:t>Dillinger &amp; </a:t>
            </a:r>
            <a:r>
              <a:rPr lang="en-US" b="1" dirty="0">
                <a:solidFill>
                  <a:srgbClr val="FFFF00"/>
                </a:solidFill>
                <a:latin typeface="+mn-lt"/>
              </a:rPr>
              <a:t>Electronic Arts </a:t>
            </a:r>
            <a:br>
              <a:rPr lang="en-US" b="1" dirty="0">
                <a:solidFill>
                  <a:srgbClr val="FFFF00"/>
                </a:solidFill>
                <a:latin typeface="+mn-lt"/>
              </a:rPr>
            </a:br>
            <a:r>
              <a:rPr lang="en-US" b="1" dirty="0" smtClean="0">
                <a:solidFill>
                  <a:srgbClr val="FFFF00"/>
                </a:solidFill>
                <a:latin typeface="+mn-lt"/>
              </a:rPr>
              <a:t> John </a:t>
            </a:r>
            <a:r>
              <a:rPr lang="en-US" b="1" dirty="0">
                <a:solidFill>
                  <a:srgbClr val="FFFF00"/>
                </a:solidFill>
                <a:latin typeface="+mn-lt"/>
              </a:rPr>
              <a:t>Dillinger &amp; </a:t>
            </a:r>
            <a:r>
              <a:rPr lang="ja-JP" altLang="en-US" b="1" dirty="0">
                <a:solidFill>
                  <a:srgbClr val="FFFF00"/>
                </a:solidFill>
                <a:latin typeface="+mn-lt"/>
              </a:rPr>
              <a:t>“</a:t>
            </a:r>
            <a:r>
              <a:rPr lang="en-US" b="1" dirty="0">
                <a:solidFill>
                  <a:srgbClr val="FFFF00"/>
                </a:solidFill>
                <a:latin typeface="+mn-lt"/>
              </a:rPr>
              <a:t>Dillinger Tommy Gun</a:t>
            </a:r>
            <a:r>
              <a:rPr lang="ja-JP" altLang="en-US" b="1" dirty="0">
                <a:solidFill>
                  <a:srgbClr val="FFFF00"/>
                </a:solidFill>
                <a:latin typeface="+mn-lt"/>
              </a:rPr>
              <a:t>”</a:t>
            </a:r>
            <a:endParaRPr lang="en-US" b="1" dirty="0">
              <a:solidFill>
                <a:srgbClr val="FFFF00"/>
              </a:solidFill>
              <a:latin typeface="+mn-lt"/>
            </a:endParaRPr>
          </a:p>
        </p:txBody>
      </p:sp>
      <p:pic>
        <p:nvPicPr>
          <p:cNvPr id="4" name="Content Placeholder 7" descr="wanted-john-dillinger.jpg"/>
          <p:cNvPicPr>
            <a:picLocks noGrp="1"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21179" y="1320237"/>
            <a:ext cx="3706681" cy="4149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5" name="Content Placeholder 6" descr="godfatherEA.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59355" y="1320237"/>
            <a:ext cx="4072823" cy="397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39051" y="5483162"/>
            <a:ext cx="6882563" cy="461665"/>
          </a:xfrm>
          <a:prstGeom prst="rect">
            <a:avLst/>
          </a:prstGeom>
          <a:noFill/>
        </p:spPr>
        <p:txBody>
          <a:bodyPr wrap="none" rtlCol="0">
            <a:spAutoFit/>
          </a:bodyPr>
          <a:lstStyle/>
          <a:p>
            <a:r>
              <a:rPr lang="en-US" sz="2400" b="1" dirty="0">
                <a:solidFill>
                  <a:srgbClr val="FFFFFF"/>
                </a:solidFill>
                <a:latin typeface="Arial"/>
              </a:rPr>
              <a:t>EA </a:t>
            </a:r>
            <a:r>
              <a:rPr lang="en-US" sz="2400" b="1" dirty="0" smtClean="0">
                <a:solidFill>
                  <a:srgbClr val="FFFFFF"/>
                </a:solidFill>
                <a:latin typeface="Arial"/>
              </a:rPr>
              <a:t>Knocks Off Dillinger </a:t>
            </a:r>
            <a:r>
              <a:rPr lang="en-US" sz="2400" b="1" dirty="0">
                <a:solidFill>
                  <a:srgbClr val="FFFFFF"/>
                </a:solidFill>
                <a:latin typeface="Arial"/>
              </a:rPr>
              <a:t>Heirs' Trademark Suit </a:t>
            </a:r>
          </a:p>
        </p:txBody>
      </p:sp>
    </p:spTree>
    <p:extLst>
      <p:ext uri="{BB962C8B-B14F-4D97-AF65-F5344CB8AC3E}">
        <p14:creationId xmlns:p14="http://schemas.microsoft.com/office/powerpoint/2010/main" val="35771442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6084"/>
            <a:ext cx="8229600" cy="5140050"/>
          </a:xfrm>
        </p:spPr>
        <p:txBody>
          <a:bodyPr>
            <a:normAutofit/>
          </a:bodyPr>
          <a:lstStyle/>
          <a:p>
            <a:pPr marL="0" indent="0">
              <a:buNone/>
            </a:pPr>
            <a:r>
              <a:rPr lang="en-US" sz="6000" b="1" dirty="0" smtClean="0">
                <a:solidFill>
                  <a:schemeClr val="bg1"/>
                </a:solidFill>
                <a:latin typeface="+mn-lt"/>
              </a:rPr>
              <a:t>Footnote C</a:t>
            </a:r>
          </a:p>
          <a:p>
            <a:pPr marL="0" indent="0">
              <a:buNone/>
            </a:pPr>
            <a:r>
              <a:rPr lang="en-US" sz="6000" b="1" dirty="0" smtClean="0">
                <a:solidFill>
                  <a:srgbClr val="FF0000"/>
                </a:solidFill>
                <a:latin typeface="+mn-lt"/>
              </a:rPr>
              <a:t>Patent Rights</a:t>
            </a:r>
            <a:endParaRPr lang="en-US" sz="6000" b="1" dirty="0">
              <a:solidFill>
                <a:srgbClr val="FF0000"/>
              </a:solidFill>
              <a:latin typeface="+mn-lt"/>
            </a:endParaRPr>
          </a:p>
        </p:txBody>
      </p:sp>
    </p:spTree>
    <p:extLst>
      <p:ext uri="{BB962C8B-B14F-4D97-AF65-F5344CB8AC3E}">
        <p14:creationId xmlns:p14="http://schemas.microsoft.com/office/powerpoint/2010/main" val="331653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5751"/>
            <a:ext cx="9144000" cy="903302"/>
          </a:xfrm>
        </p:spPr>
        <p:txBody>
          <a:bodyPr>
            <a:noAutofit/>
          </a:bodyPr>
          <a:lstStyle/>
          <a:p>
            <a:r>
              <a:rPr lang="en-US" sz="4400" b="1" dirty="0">
                <a:solidFill>
                  <a:srgbClr val="FFFF00"/>
                </a:solidFill>
                <a:latin typeface="+mn-lt"/>
                <a:cs typeface="Times New Roman"/>
              </a:rPr>
              <a:t> </a:t>
            </a:r>
            <a:r>
              <a:rPr lang="en-US" sz="4400" b="1" dirty="0" smtClean="0">
                <a:solidFill>
                  <a:srgbClr val="FFFF00"/>
                </a:solidFill>
                <a:latin typeface="+mn-lt"/>
                <a:cs typeface="Times New Roman"/>
              </a:rPr>
              <a:t>Consider the possibility...</a:t>
            </a:r>
            <a:endParaRPr lang="en-US" sz="4400" b="1" dirty="0">
              <a:solidFill>
                <a:srgbClr val="FFFF00"/>
              </a:solidFill>
              <a:latin typeface="+mn-lt"/>
              <a:cs typeface="Times New Roman"/>
            </a:endParaRPr>
          </a:p>
        </p:txBody>
      </p:sp>
      <p:sp>
        <p:nvSpPr>
          <p:cNvPr id="3" name="Content Placeholder 2"/>
          <p:cNvSpPr>
            <a:spLocks noGrp="1"/>
          </p:cNvSpPr>
          <p:nvPr>
            <p:ph sz="quarter" idx="10"/>
          </p:nvPr>
        </p:nvSpPr>
        <p:spPr>
          <a:xfrm>
            <a:off x="228599" y="909053"/>
            <a:ext cx="8915401" cy="5048402"/>
          </a:xfrm>
        </p:spPr>
        <p:txBody>
          <a:bodyPr>
            <a:normAutofit fontScale="92500" lnSpcReduction="10000"/>
          </a:bodyPr>
          <a:lstStyle/>
          <a:p>
            <a:pPr marL="0" indent="0">
              <a:lnSpc>
                <a:spcPct val="100000"/>
              </a:lnSpc>
              <a:buNone/>
            </a:pPr>
            <a:r>
              <a:rPr lang="en-US" sz="4700" dirty="0" smtClean="0">
                <a:solidFill>
                  <a:schemeClr val="bg1"/>
                </a:solidFill>
                <a:latin typeface="+mn-lt"/>
                <a:cs typeface="Lucida Console"/>
              </a:rPr>
              <a:t>…that concepts of Law &amp; Justice can never adequately resolve issues related to communications  </a:t>
            </a:r>
            <a:r>
              <a:rPr lang="en-US" sz="4700" dirty="0" smtClean="0">
                <a:solidFill>
                  <a:srgbClr val="FFFF00"/>
                </a:solidFill>
                <a:latin typeface="+mn-lt"/>
                <a:cs typeface="Lucida Console"/>
              </a:rPr>
              <a:t>because…</a:t>
            </a:r>
            <a:r>
              <a:rPr lang="en-US" sz="4700" dirty="0" smtClean="0">
                <a:solidFill>
                  <a:schemeClr val="bg1"/>
                </a:solidFill>
                <a:latin typeface="+mn-lt"/>
                <a:cs typeface="Lucida Console"/>
              </a:rPr>
              <a:t>technologies have a role in proactively defining how we communicate…and therefore the future meanings of Justice &amp; the forms Law will take.</a:t>
            </a:r>
          </a:p>
          <a:p>
            <a:pPr marL="0" indent="0">
              <a:buNone/>
            </a:pPr>
            <a:endParaRPr lang="en-US" sz="3000" dirty="0" smtClean="0">
              <a:solidFill>
                <a:schemeClr val="bg1">
                  <a:lumMod val="75000"/>
                </a:schemeClr>
              </a:solidFill>
              <a:latin typeface="Lucida Console"/>
              <a:cs typeface="Lucida Console"/>
            </a:endParaRPr>
          </a:p>
          <a:p>
            <a:pPr marL="0" indent="0">
              <a:buNone/>
            </a:pPr>
            <a:endParaRPr lang="en-US" sz="3000" dirty="0" smtClean="0">
              <a:solidFill>
                <a:schemeClr val="bg1">
                  <a:lumMod val="75000"/>
                </a:schemeClr>
              </a:solidFill>
              <a:latin typeface="Lucida Console"/>
              <a:cs typeface="Lucida Console"/>
            </a:endParaRPr>
          </a:p>
          <a:p>
            <a:pPr marL="0" indent="0">
              <a:buNone/>
            </a:pPr>
            <a:endParaRPr lang="en-US" dirty="0" smtClean="0">
              <a:latin typeface="+mn-lt"/>
            </a:endParaRPr>
          </a:p>
          <a:p>
            <a:pPr marL="0" indent="0">
              <a:buNone/>
            </a:pPr>
            <a:endParaRPr lang="en-US" dirty="0"/>
          </a:p>
        </p:txBody>
      </p:sp>
    </p:spTree>
    <p:extLst>
      <p:ext uri="{BB962C8B-B14F-4D97-AF65-F5344CB8AC3E}">
        <p14:creationId xmlns:p14="http://schemas.microsoft.com/office/powerpoint/2010/main" val="3089808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9471"/>
            <a:ext cx="8686800" cy="1016000"/>
          </a:xfrm>
        </p:spPr>
        <p:txBody>
          <a:bodyPr>
            <a:normAutofit/>
          </a:bodyPr>
          <a:lstStyle/>
          <a:p>
            <a:r>
              <a:rPr lang="en-US" b="1" dirty="0">
                <a:solidFill>
                  <a:srgbClr val="FFFF00"/>
                </a:solidFill>
                <a:latin typeface="+mn-lt"/>
              </a:rPr>
              <a:t>Crazy Taxi v. Simpsons Road Rage</a:t>
            </a:r>
          </a:p>
        </p:txBody>
      </p:sp>
      <p:pic>
        <p:nvPicPr>
          <p:cNvPr id="4" name="Content Placeholder 3" descr="66882-The_Simpsons_Road_Rage_USA_NGC-MOONCUBE-3.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38"/>
          <a:stretch/>
        </p:blipFill>
        <p:spPr>
          <a:xfrm>
            <a:off x="4632791" y="1521015"/>
            <a:ext cx="4511209" cy="3369181"/>
          </a:xfrm>
        </p:spPr>
      </p:pic>
      <p:pic>
        <p:nvPicPr>
          <p:cNvPr id="5" name="Picture 4" descr="crazy-taxi-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21015"/>
            <a:ext cx="4632791" cy="3474593"/>
          </a:xfrm>
          <a:prstGeom prst="rect">
            <a:avLst/>
          </a:prstGeom>
        </p:spPr>
      </p:pic>
      <p:sp>
        <p:nvSpPr>
          <p:cNvPr id="3" name="TextBox 2"/>
          <p:cNvSpPr txBox="1"/>
          <p:nvPr/>
        </p:nvSpPr>
        <p:spPr>
          <a:xfrm>
            <a:off x="1024155" y="5210397"/>
            <a:ext cx="1666843" cy="584776"/>
          </a:xfrm>
          <a:prstGeom prst="rect">
            <a:avLst/>
          </a:prstGeom>
          <a:noFill/>
        </p:spPr>
        <p:txBody>
          <a:bodyPr wrap="none" rtlCol="0">
            <a:spAutoFit/>
          </a:bodyPr>
          <a:lstStyle/>
          <a:p>
            <a:r>
              <a:rPr lang="en-US" sz="3200" b="1" dirty="0" smtClean="0">
                <a:solidFill>
                  <a:srgbClr val="FFFFFF"/>
                </a:solidFill>
                <a:latin typeface="Arial"/>
              </a:rPr>
              <a:t>Settled.</a:t>
            </a:r>
            <a:endParaRPr lang="en-US" sz="3200" b="1" dirty="0">
              <a:solidFill>
                <a:srgbClr val="FFFFFF"/>
              </a:solidFill>
              <a:latin typeface="Arial"/>
            </a:endParaRPr>
          </a:p>
        </p:txBody>
      </p:sp>
    </p:spTree>
    <p:extLst>
      <p:ext uri="{BB962C8B-B14F-4D97-AF65-F5344CB8AC3E}">
        <p14:creationId xmlns:p14="http://schemas.microsoft.com/office/powerpoint/2010/main" val="40998713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9847"/>
            <a:ext cx="8686800" cy="1016000"/>
          </a:xfrm>
        </p:spPr>
        <p:txBody>
          <a:bodyPr>
            <a:noAutofit/>
          </a:bodyPr>
          <a:lstStyle/>
          <a:p>
            <a:r>
              <a:rPr lang="en-US" sz="4800" b="1" dirty="0" smtClean="0">
                <a:solidFill>
                  <a:srgbClr val="FFFF00"/>
                </a:solidFill>
                <a:latin typeface="Arial"/>
                <a:cs typeface="Arial"/>
              </a:rPr>
              <a:t>Golden Tee v. PGA Tour Golf</a:t>
            </a:r>
            <a:endParaRPr lang="en-US" sz="4800" b="1" dirty="0">
              <a:solidFill>
                <a:srgbClr val="FFFF00"/>
              </a:solidFill>
              <a:latin typeface="Arial"/>
              <a:cs typeface="Arial"/>
            </a:endParaRPr>
          </a:p>
        </p:txBody>
      </p:sp>
      <p:pic>
        <p:nvPicPr>
          <p:cNvPr id="4" name="Content Placeholder 3" descr="imgres.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79" r="-1598" b="-5099"/>
          <a:stretch/>
        </p:blipFill>
        <p:spPr>
          <a:xfrm>
            <a:off x="1635434" y="1174257"/>
            <a:ext cx="2251127" cy="4538192"/>
          </a:xfrm>
        </p:spPr>
      </p:pic>
      <p:pic>
        <p:nvPicPr>
          <p:cNvPr id="5" name="Picture 4" descr="imgres-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35148" y="1055847"/>
            <a:ext cx="2472073" cy="4304315"/>
          </a:xfrm>
          <a:prstGeom prst="rect">
            <a:avLst/>
          </a:prstGeom>
        </p:spPr>
      </p:pic>
      <p:sp>
        <p:nvSpPr>
          <p:cNvPr id="3" name="TextBox 2"/>
          <p:cNvSpPr txBox="1"/>
          <p:nvPr/>
        </p:nvSpPr>
        <p:spPr>
          <a:xfrm>
            <a:off x="4260486" y="5651668"/>
            <a:ext cx="4732936" cy="461665"/>
          </a:xfrm>
          <a:prstGeom prst="rect">
            <a:avLst/>
          </a:prstGeom>
          <a:noFill/>
        </p:spPr>
        <p:txBody>
          <a:bodyPr wrap="none" rtlCol="0">
            <a:spAutoFit/>
          </a:bodyPr>
          <a:lstStyle/>
          <a:p>
            <a:r>
              <a:rPr lang="en-US" sz="2400" b="1" dirty="0" smtClean="0">
                <a:solidFill>
                  <a:srgbClr val="FFFFFF"/>
                </a:solidFill>
                <a:latin typeface="Arial"/>
              </a:rPr>
              <a:t>Defendant PGA Tour Golf wins.</a:t>
            </a:r>
            <a:endParaRPr lang="en-US" sz="2400" b="1" dirty="0">
              <a:solidFill>
                <a:srgbClr val="FFFFFF"/>
              </a:solidFill>
              <a:latin typeface="Arial"/>
            </a:endParaRPr>
          </a:p>
        </p:txBody>
      </p:sp>
    </p:spTree>
    <p:extLst>
      <p:ext uri="{BB962C8B-B14F-4D97-AF65-F5344CB8AC3E}">
        <p14:creationId xmlns:p14="http://schemas.microsoft.com/office/powerpoint/2010/main" val="1866701928"/>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364846" y="74222"/>
            <a:ext cx="7321953" cy="5140050"/>
          </a:xfrm>
        </p:spPr>
        <p:txBody>
          <a:bodyPr>
            <a:normAutofit/>
          </a:bodyPr>
          <a:lstStyle/>
          <a:p>
            <a:pPr marL="0" indent="0">
              <a:buNone/>
            </a:pPr>
            <a:r>
              <a:rPr lang="en-US" sz="6000" b="1" dirty="0" smtClean="0">
                <a:solidFill>
                  <a:schemeClr val="bg1"/>
                </a:solidFill>
                <a:latin typeface="+mn-lt"/>
              </a:rPr>
              <a:t>So just </a:t>
            </a:r>
            <a:r>
              <a:rPr lang="en-US" sz="6000" b="1" dirty="0">
                <a:solidFill>
                  <a:schemeClr val="bg1"/>
                </a:solidFill>
                <a:latin typeface="+mn-lt"/>
              </a:rPr>
              <a:t>w</a:t>
            </a:r>
            <a:r>
              <a:rPr lang="en-US" sz="6000" b="1" dirty="0" smtClean="0">
                <a:solidFill>
                  <a:schemeClr val="bg1"/>
                </a:solidFill>
                <a:latin typeface="+mn-lt"/>
              </a:rPr>
              <a:t>hat is </a:t>
            </a:r>
          </a:p>
          <a:p>
            <a:pPr marL="0" indent="0">
              <a:buNone/>
            </a:pPr>
            <a:r>
              <a:rPr lang="en-US" sz="6000" b="1" dirty="0" smtClean="0">
                <a:solidFill>
                  <a:schemeClr val="bg1"/>
                </a:solidFill>
                <a:latin typeface="+mn-lt"/>
              </a:rPr>
              <a:t>“</a:t>
            </a:r>
            <a:r>
              <a:rPr lang="en-US" sz="6000" b="1" dirty="0" smtClean="0">
                <a:solidFill>
                  <a:srgbClr val="CCFFCC"/>
                </a:solidFill>
                <a:latin typeface="+mn-lt"/>
              </a:rPr>
              <a:t>Originality</a:t>
            </a:r>
            <a:r>
              <a:rPr lang="en-US" sz="6000" b="1" dirty="0" smtClean="0">
                <a:solidFill>
                  <a:schemeClr val="bg1"/>
                </a:solidFill>
                <a:latin typeface="+mn-lt"/>
              </a:rPr>
              <a:t>” </a:t>
            </a:r>
            <a:r>
              <a:rPr lang="en-US" sz="6000" b="1" dirty="0" smtClean="0">
                <a:solidFill>
                  <a:srgbClr val="FFFF00"/>
                </a:solidFill>
                <a:latin typeface="+mn-lt"/>
              </a:rPr>
              <a:t>??</a:t>
            </a:r>
            <a:endParaRPr lang="en-US" sz="6000" b="1" dirty="0">
              <a:solidFill>
                <a:srgbClr val="FFFF00"/>
              </a:solidFill>
              <a:latin typeface="+mn-lt"/>
            </a:endParaRPr>
          </a:p>
        </p:txBody>
      </p:sp>
      <p:pic>
        <p:nvPicPr>
          <p:cNvPr id="2" name="Picture 1" descr="215px-RosencrantzGuildensternAreDea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38512" y="1883209"/>
            <a:ext cx="3071308" cy="4356972"/>
          </a:xfrm>
          <a:prstGeom prst="rect">
            <a:avLst/>
          </a:prstGeom>
        </p:spPr>
      </p:pic>
    </p:spTree>
    <p:extLst>
      <p:ext uri="{BB962C8B-B14F-4D97-AF65-F5344CB8AC3E}">
        <p14:creationId xmlns:p14="http://schemas.microsoft.com/office/powerpoint/2010/main" val="41974109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32492" y="229923"/>
            <a:ext cx="8811508" cy="5496211"/>
          </a:xfrm>
        </p:spPr>
        <p:txBody>
          <a:bodyPr/>
          <a:lstStyle/>
          <a:p>
            <a:pPr marL="0" indent="0">
              <a:buNone/>
            </a:pPr>
            <a:r>
              <a:rPr lang="en-US" sz="6600" b="1" dirty="0" smtClean="0">
                <a:solidFill>
                  <a:schemeClr val="bg1"/>
                </a:solidFill>
                <a:latin typeface="+mn-lt"/>
                <a:cs typeface="Lucida Console"/>
              </a:rPr>
              <a:t>Is</a:t>
            </a:r>
            <a:r>
              <a:rPr lang="en-US" sz="6600" b="1" dirty="0" smtClean="0">
                <a:solidFill>
                  <a:srgbClr val="FFFF00"/>
                </a:solidFill>
                <a:latin typeface="+mn-lt"/>
                <a:cs typeface="Lucida Console"/>
              </a:rPr>
              <a:t> Creativity More </a:t>
            </a:r>
          </a:p>
          <a:p>
            <a:pPr marL="0" indent="0">
              <a:buNone/>
            </a:pPr>
            <a:r>
              <a:rPr lang="en-US" sz="6600" b="1" dirty="0" smtClean="0">
                <a:solidFill>
                  <a:srgbClr val="FFFF00"/>
                </a:solidFill>
                <a:latin typeface="+mn-lt"/>
                <a:cs typeface="Lucida Console"/>
              </a:rPr>
              <a:t>Important Than </a:t>
            </a:r>
          </a:p>
          <a:p>
            <a:pPr marL="0" indent="0">
              <a:buNone/>
            </a:pPr>
            <a:r>
              <a:rPr lang="en-US" sz="6600" b="1" dirty="0" smtClean="0">
                <a:solidFill>
                  <a:srgbClr val="FFFF00"/>
                </a:solidFill>
                <a:latin typeface="+mn-lt"/>
                <a:cs typeface="Lucida Console"/>
              </a:rPr>
              <a:t>Property </a:t>
            </a:r>
            <a:r>
              <a:rPr lang="en-US" sz="6600" b="1" dirty="0" smtClean="0">
                <a:solidFill>
                  <a:srgbClr val="FF0000"/>
                </a:solidFill>
                <a:latin typeface="+mn-lt"/>
                <a:cs typeface="Lucida Console"/>
              </a:rPr>
              <a:t>?</a:t>
            </a:r>
          </a:p>
          <a:p>
            <a:pPr marL="0" indent="0">
              <a:buNone/>
            </a:pPr>
            <a:endParaRPr lang="en-US" sz="4800" dirty="0">
              <a:solidFill>
                <a:schemeClr val="accent1">
                  <a:lumMod val="20000"/>
                  <a:lumOff val="80000"/>
                </a:schemeClr>
              </a:solidFill>
            </a:endParaRPr>
          </a:p>
        </p:txBody>
      </p:sp>
      <p:pic>
        <p:nvPicPr>
          <p:cNvPr id="6" name="Content Placeholder 5" descr="photo.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2492" y="3281685"/>
            <a:ext cx="3523781" cy="2597774"/>
          </a:xfrm>
          <a:prstGeom prst="rect">
            <a:avLst/>
          </a:prstGeom>
        </p:spPr>
      </p:pic>
      <p:pic>
        <p:nvPicPr>
          <p:cNvPr id="7" name="Content Placeholder 8" descr="file871126557376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54144" y="3281686"/>
            <a:ext cx="3436318" cy="2600386"/>
          </a:xfrm>
          <a:prstGeom prst="rect">
            <a:avLst/>
          </a:prstGeom>
        </p:spPr>
      </p:pic>
      <p:pic>
        <p:nvPicPr>
          <p:cNvPr id="8" name="Content Placeholder 3" descr="IMG-20130402-00658.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56274" y="3281685"/>
            <a:ext cx="1597869" cy="2597773"/>
          </a:xfrm>
          <a:prstGeom prst="rect">
            <a:avLst/>
          </a:prstGeom>
        </p:spPr>
      </p:pic>
    </p:spTree>
    <p:extLst>
      <p:ext uri="{BB962C8B-B14F-4D97-AF65-F5344CB8AC3E}">
        <p14:creationId xmlns:p14="http://schemas.microsoft.com/office/powerpoint/2010/main" val="1953787617"/>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81328"/>
          </a:xfrm>
        </p:spPr>
        <p:txBody>
          <a:bodyPr>
            <a:normAutofit/>
          </a:bodyPr>
          <a:lstStyle/>
          <a:p>
            <a:r>
              <a:rPr lang="en-US" sz="4400" b="1" dirty="0" smtClean="0">
                <a:solidFill>
                  <a:srgbClr val="FFFF00"/>
                </a:solidFill>
                <a:latin typeface="+mn-lt"/>
              </a:rPr>
              <a:t>           Course Review:</a:t>
            </a:r>
            <a:br>
              <a:rPr lang="en-US" sz="4400" b="1" dirty="0" smtClean="0">
                <a:solidFill>
                  <a:srgbClr val="FFFF00"/>
                </a:solidFill>
                <a:latin typeface="+mn-lt"/>
              </a:rPr>
            </a:br>
            <a:r>
              <a:rPr lang="en-US" sz="4400" b="1" dirty="0" smtClean="0">
                <a:solidFill>
                  <a:srgbClr val="FFFF00"/>
                </a:solidFill>
                <a:latin typeface="+mn-lt"/>
              </a:rPr>
              <a:t>           </a:t>
            </a:r>
            <a:r>
              <a:rPr lang="en-US" sz="4400" b="1" dirty="0" smtClean="0">
                <a:solidFill>
                  <a:srgbClr val="FFFFFF"/>
                </a:solidFill>
                <a:latin typeface="+mn-lt"/>
              </a:rPr>
              <a:t>Emergent Themes</a:t>
            </a:r>
            <a:endParaRPr lang="en-US" sz="4400" b="1" dirty="0">
              <a:solidFill>
                <a:srgbClr val="FFFFFF"/>
              </a:solidFill>
              <a:latin typeface="+mn-lt"/>
            </a:endParaRPr>
          </a:p>
        </p:txBody>
      </p:sp>
      <p:pic>
        <p:nvPicPr>
          <p:cNvPr id="5" name="Content Placeholder 4" descr="To-Use.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863" r="-341"/>
          <a:stretch/>
        </p:blipFill>
        <p:spPr>
          <a:xfrm>
            <a:off x="2231887" y="1581328"/>
            <a:ext cx="4642582" cy="4305392"/>
          </a:xfrm>
        </p:spPr>
      </p:pic>
    </p:spTree>
    <p:extLst>
      <p:ext uri="{BB962C8B-B14F-4D97-AF65-F5344CB8AC3E}">
        <p14:creationId xmlns:p14="http://schemas.microsoft.com/office/powerpoint/2010/main" val="17614445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2529" y="95684"/>
            <a:ext cx="8701471" cy="1364070"/>
          </a:xfrm>
        </p:spPr>
        <p:txBody>
          <a:bodyPr>
            <a:normAutofit fontScale="90000"/>
          </a:bodyPr>
          <a:lstStyle/>
          <a:p>
            <a:r>
              <a:rPr lang="en-US" sz="4400" b="1" dirty="0" smtClean="0">
                <a:solidFill>
                  <a:schemeClr val="bg1"/>
                </a:solidFill>
              </a:rPr>
              <a:t> 1. </a:t>
            </a:r>
            <a:r>
              <a:rPr lang="en-US" sz="4400" b="1" dirty="0" smtClean="0">
                <a:solidFill>
                  <a:srgbClr val="FFFF00"/>
                </a:solidFill>
              </a:rPr>
              <a:t>Why is Law slow in dealing   </a:t>
            </a:r>
            <a:br>
              <a:rPr lang="en-US" sz="4400" b="1" dirty="0" smtClean="0">
                <a:solidFill>
                  <a:srgbClr val="FFFF00"/>
                </a:solidFill>
              </a:rPr>
            </a:br>
            <a:r>
              <a:rPr lang="en-US" sz="4400" b="1" dirty="0">
                <a:solidFill>
                  <a:srgbClr val="FFFF00"/>
                </a:solidFill>
              </a:rPr>
              <a:t> </a:t>
            </a:r>
            <a:r>
              <a:rPr lang="en-US" sz="4400" b="1" dirty="0" smtClean="0">
                <a:solidFill>
                  <a:srgbClr val="FFFF00"/>
                </a:solidFill>
              </a:rPr>
              <a:t>     with advancing technology </a:t>
            </a:r>
            <a:r>
              <a:rPr lang="en-US" sz="4400" b="1" dirty="0" smtClean="0">
                <a:solidFill>
                  <a:srgbClr val="FFFFFF"/>
                </a:solidFill>
              </a:rPr>
              <a:t>?</a:t>
            </a:r>
            <a:endParaRPr lang="en-US" sz="4400" b="1" dirty="0">
              <a:solidFill>
                <a:srgbClr val="FFFFFF"/>
              </a:solidFill>
            </a:endParaRPr>
          </a:p>
        </p:txBody>
      </p:sp>
      <p:pic>
        <p:nvPicPr>
          <p:cNvPr id="4" name="Content Placeholder 3"/>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629" r="-300"/>
          <a:stretch/>
        </p:blipFill>
        <p:spPr>
          <a:xfrm>
            <a:off x="865817" y="1611313"/>
            <a:ext cx="7388315" cy="4114800"/>
          </a:xfrm>
          <a:prstGeom prst="rect">
            <a:avLst/>
          </a:prstGeom>
        </p:spPr>
      </p:pic>
    </p:spTree>
    <p:extLst>
      <p:ext uri="{BB962C8B-B14F-4D97-AF65-F5344CB8AC3E}">
        <p14:creationId xmlns:p14="http://schemas.microsoft.com/office/powerpoint/2010/main" val="8826803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693"/>
            <a:ext cx="8229600" cy="1016000"/>
          </a:xfrm>
        </p:spPr>
        <p:txBody>
          <a:bodyPr>
            <a:normAutofit/>
          </a:bodyPr>
          <a:lstStyle/>
          <a:p>
            <a:r>
              <a:rPr lang="en-US" sz="4400" b="1" dirty="0" smtClean="0">
                <a:solidFill>
                  <a:srgbClr val="FFFF00"/>
                </a:solidFill>
                <a:latin typeface="+mn-lt"/>
              </a:rPr>
              <a:t>Dialectic between factors…</a:t>
            </a:r>
            <a:endParaRPr lang="en-US" sz="4400" b="1" dirty="0">
              <a:solidFill>
                <a:srgbClr val="FFFF00"/>
              </a:solidFill>
              <a:latin typeface="+mn-lt"/>
            </a:endParaRPr>
          </a:p>
        </p:txBody>
      </p:sp>
      <p:sp>
        <p:nvSpPr>
          <p:cNvPr id="3" name="Content Placeholder 2"/>
          <p:cNvSpPr>
            <a:spLocks noGrp="1"/>
          </p:cNvSpPr>
          <p:nvPr>
            <p:ph sz="quarter" idx="10"/>
          </p:nvPr>
        </p:nvSpPr>
        <p:spPr>
          <a:xfrm>
            <a:off x="457199" y="1212357"/>
            <a:ext cx="8547307" cy="4676237"/>
          </a:xfrm>
        </p:spPr>
        <p:txBody>
          <a:bodyPr/>
          <a:lstStyle/>
          <a:p>
            <a:r>
              <a:rPr lang="en-US" sz="4000" b="1" dirty="0">
                <a:solidFill>
                  <a:schemeClr val="bg1"/>
                </a:solidFill>
                <a:latin typeface="+mn-lt"/>
              </a:rPr>
              <a:t>Copyright &amp; I.P. orthodoxies</a:t>
            </a:r>
          </a:p>
          <a:p>
            <a:r>
              <a:rPr lang="en-US" sz="4000" b="1" dirty="0">
                <a:solidFill>
                  <a:schemeClr val="bg1"/>
                </a:solidFill>
                <a:latin typeface="+mn-lt"/>
              </a:rPr>
              <a:t>Fear of creativity</a:t>
            </a:r>
          </a:p>
          <a:p>
            <a:r>
              <a:rPr lang="en-US" sz="4000" b="1" dirty="0">
                <a:solidFill>
                  <a:schemeClr val="bg1"/>
                </a:solidFill>
                <a:latin typeface="+mn-lt"/>
              </a:rPr>
              <a:t>Political control issues</a:t>
            </a:r>
          </a:p>
          <a:p>
            <a:r>
              <a:rPr lang="en-US" sz="4000" b="1" dirty="0">
                <a:solidFill>
                  <a:schemeClr val="bg1"/>
                </a:solidFill>
                <a:latin typeface="+mn-lt"/>
              </a:rPr>
              <a:t>Industry incumbencies</a:t>
            </a:r>
          </a:p>
          <a:p>
            <a:r>
              <a:rPr lang="en-US" sz="4000" b="1" dirty="0">
                <a:solidFill>
                  <a:schemeClr val="bg1"/>
                </a:solidFill>
                <a:latin typeface="+mn-lt"/>
              </a:rPr>
              <a:t>Greed &amp; financial control</a:t>
            </a:r>
          </a:p>
          <a:p>
            <a:pPr marL="0" indent="0">
              <a:buNone/>
            </a:pPr>
            <a:endParaRPr lang="en-US" sz="4000" b="1" dirty="0">
              <a:solidFill>
                <a:schemeClr val="bg1"/>
              </a:solidFill>
              <a:latin typeface="+mn-lt"/>
            </a:endParaRPr>
          </a:p>
          <a:p>
            <a:pPr marL="0" indent="0">
              <a:buNone/>
            </a:pPr>
            <a:r>
              <a:rPr lang="en-US" sz="4000" b="1" dirty="0">
                <a:solidFill>
                  <a:srgbClr val="CCFFCC"/>
                </a:solidFill>
                <a:latin typeface="+mn-lt"/>
              </a:rPr>
              <a:t>  Which is in service to which?</a:t>
            </a:r>
          </a:p>
          <a:p>
            <a:endParaRPr lang="en-US" dirty="0"/>
          </a:p>
        </p:txBody>
      </p:sp>
    </p:spTree>
    <p:extLst>
      <p:ext uri="{BB962C8B-B14F-4D97-AF65-F5344CB8AC3E}">
        <p14:creationId xmlns:p14="http://schemas.microsoft.com/office/powerpoint/2010/main" val="30503928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481771"/>
          </a:xfrm>
        </p:spPr>
        <p:txBody>
          <a:bodyPr>
            <a:noAutofit/>
          </a:bodyPr>
          <a:lstStyle/>
          <a:p>
            <a:r>
              <a:rPr lang="en-US" sz="4400" b="1" dirty="0" smtClean="0">
                <a:solidFill>
                  <a:srgbClr val="FFFFFF"/>
                </a:solidFill>
                <a:latin typeface="+mn-lt"/>
              </a:rPr>
              <a:t>2. </a:t>
            </a:r>
            <a:r>
              <a:rPr lang="en-US" sz="4400" b="1" dirty="0" smtClean="0">
                <a:solidFill>
                  <a:srgbClr val="FFFF00"/>
                </a:solidFill>
                <a:latin typeface="+mn-lt"/>
              </a:rPr>
              <a:t>The post-IP world where  </a:t>
            </a:r>
            <a:br>
              <a:rPr lang="en-US" sz="4400" b="1" dirty="0" smtClean="0">
                <a:solidFill>
                  <a:srgbClr val="FFFF00"/>
                </a:solidFill>
                <a:latin typeface="+mn-lt"/>
              </a:rPr>
            </a:br>
            <a:r>
              <a:rPr lang="en-US" sz="4400" b="1" dirty="0">
                <a:solidFill>
                  <a:srgbClr val="FFFF00"/>
                </a:solidFill>
                <a:latin typeface="+mn-lt"/>
              </a:rPr>
              <a:t> </a:t>
            </a:r>
            <a:r>
              <a:rPr lang="en-US" sz="4400" b="1" dirty="0" smtClean="0">
                <a:solidFill>
                  <a:srgbClr val="FFFF00"/>
                </a:solidFill>
                <a:latin typeface="+mn-lt"/>
              </a:rPr>
              <a:t>   contracts are paramount</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481771"/>
            <a:ext cx="8508826" cy="4695480"/>
          </a:xfrm>
        </p:spPr>
        <p:txBody>
          <a:bodyPr>
            <a:normAutofit fontScale="92500"/>
          </a:bodyPr>
          <a:lstStyle/>
          <a:p>
            <a:pPr marL="0" indent="0">
              <a:buNone/>
            </a:pPr>
            <a:r>
              <a:rPr lang="en-US" sz="4000" dirty="0" smtClean="0">
                <a:solidFill>
                  <a:schemeClr val="bg1"/>
                </a:solidFill>
                <a:latin typeface="+mn-lt"/>
              </a:rPr>
              <a:t>Triple analysis seemingly needed on every issue relating to digital creativity:</a:t>
            </a:r>
          </a:p>
          <a:p>
            <a:pPr marL="457200" indent="-457200">
              <a:buAutoNum type="alphaUcPeriod"/>
            </a:pPr>
            <a:r>
              <a:rPr lang="en-US" sz="4000" dirty="0" smtClean="0">
                <a:solidFill>
                  <a:schemeClr val="bg1"/>
                </a:solidFill>
                <a:latin typeface="+mn-lt"/>
              </a:rPr>
              <a:t>What is the legal position re X ?</a:t>
            </a:r>
          </a:p>
          <a:p>
            <a:pPr marL="457200" indent="-457200">
              <a:buAutoNum type="alphaUcPeriod"/>
            </a:pPr>
            <a:r>
              <a:rPr lang="en-US" sz="4000" dirty="0" smtClean="0">
                <a:solidFill>
                  <a:schemeClr val="bg1"/>
                </a:solidFill>
                <a:latin typeface="+mn-lt"/>
              </a:rPr>
              <a:t>How much of the traditional legal position re X has been ceded to the operation of contract law ?</a:t>
            </a:r>
          </a:p>
          <a:p>
            <a:pPr marL="457200" indent="-457200">
              <a:buAutoNum type="alphaUcPeriod"/>
            </a:pPr>
            <a:r>
              <a:rPr lang="en-US" sz="4000" dirty="0" smtClean="0">
                <a:solidFill>
                  <a:schemeClr val="bg1"/>
                </a:solidFill>
                <a:latin typeface="+mn-lt"/>
              </a:rPr>
              <a:t>Are their any “super-remedies” (constitutional, privacy or consumer protection) ?</a:t>
            </a:r>
          </a:p>
          <a:p>
            <a:pPr marL="457200" indent="-457200">
              <a:buAutoNum type="alphaUcPeriod"/>
            </a:pPr>
            <a:endParaRPr lang="en-US" dirty="0"/>
          </a:p>
        </p:txBody>
      </p:sp>
    </p:spTree>
    <p:extLst>
      <p:ext uri="{BB962C8B-B14F-4D97-AF65-F5344CB8AC3E}">
        <p14:creationId xmlns:p14="http://schemas.microsoft.com/office/powerpoint/2010/main" val="25923423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635721"/>
          </a:xfrm>
        </p:spPr>
        <p:txBody>
          <a:bodyPr>
            <a:normAutofit/>
          </a:bodyPr>
          <a:lstStyle/>
          <a:p>
            <a:r>
              <a:rPr lang="en-US" sz="4400" b="1" dirty="0" smtClean="0">
                <a:solidFill>
                  <a:schemeClr val="bg1"/>
                </a:solidFill>
                <a:latin typeface="+mn-lt"/>
              </a:rPr>
              <a:t>3.</a:t>
            </a:r>
            <a:r>
              <a:rPr lang="en-US" sz="4400" b="1" dirty="0" smtClean="0">
                <a:solidFill>
                  <a:srgbClr val="FFFF00"/>
                </a:solidFill>
                <a:latin typeface="+mn-lt"/>
              </a:rPr>
              <a:t> Does “(Digital)” </a:t>
            </a:r>
            <a:r>
              <a:rPr lang="en-US" sz="4400" b="1" dirty="0" smtClean="0">
                <a:solidFill>
                  <a:srgbClr val="CCFFCC"/>
                </a:solidFill>
                <a:latin typeface="+mn-lt"/>
              </a:rPr>
              <a:t>in </a:t>
            </a:r>
            <a:r>
              <a:rPr lang="en-US" sz="4400" b="1" dirty="0" smtClean="0">
                <a:solidFill>
                  <a:srgbClr val="FFFF00"/>
                </a:solidFill>
                <a:latin typeface="+mn-lt"/>
              </a:rPr>
              <a:t/>
            </a:r>
            <a:br>
              <a:rPr lang="en-US" sz="4400" b="1" dirty="0" smtClean="0">
                <a:solidFill>
                  <a:srgbClr val="FFFF00"/>
                </a:solidFill>
                <a:latin typeface="+mn-lt"/>
              </a:rPr>
            </a:br>
            <a:r>
              <a:rPr lang="en-US" sz="4400" b="1" dirty="0" smtClean="0">
                <a:solidFill>
                  <a:srgbClr val="FFFF00"/>
                </a:solidFill>
                <a:latin typeface="+mn-lt"/>
              </a:rPr>
              <a:t> “(Digital) Creativity” matter</a:t>
            </a:r>
            <a:r>
              <a:rPr lang="en-US" sz="4400" b="1" dirty="0" smtClean="0">
                <a:solidFill>
                  <a:schemeClr val="bg1"/>
                </a:solidFill>
                <a:latin typeface="+mn-lt"/>
              </a:rPr>
              <a:t>?</a:t>
            </a:r>
            <a:endParaRPr lang="en-US" sz="4400" b="1" dirty="0">
              <a:solidFill>
                <a:schemeClr val="bg1"/>
              </a:solidFill>
              <a:latin typeface="+mn-lt"/>
            </a:endParaRPr>
          </a:p>
        </p:txBody>
      </p:sp>
      <p:sp>
        <p:nvSpPr>
          <p:cNvPr id="3" name="Content Placeholder 2"/>
          <p:cNvSpPr>
            <a:spLocks noGrp="1"/>
          </p:cNvSpPr>
          <p:nvPr>
            <p:ph sz="quarter" idx="10"/>
          </p:nvPr>
        </p:nvSpPr>
        <p:spPr>
          <a:xfrm>
            <a:off x="457199" y="1789671"/>
            <a:ext cx="8528067" cy="4118167"/>
          </a:xfrm>
        </p:spPr>
        <p:txBody>
          <a:bodyPr>
            <a:noAutofit/>
          </a:bodyPr>
          <a:lstStyle/>
          <a:p>
            <a:pPr marL="0" indent="0">
              <a:buNone/>
            </a:pPr>
            <a:r>
              <a:rPr lang="en-US" sz="3600" dirty="0" smtClean="0">
                <a:solidFill>
                  <a:srgbClr val="FFFF00"/>
                </a:solidFill>
                <a:latin typeface="+mn-lt"/>
              </a:rPr>
              <a:t>Yes it does.</a:t>
            </a:r>
          </a:p>
          <a:p>
            <a:pPr marL="0" indent="0">
              <a:buNone/>
            </a:pPr>
            <a:r>
              <a:rPr lang="en-US" sz="3600" dirty="0" smtClean="0">
                <a:solidFill>
                  <a:srgbClr val="FFFFFF"/>
                </a:solidFill>
                <a:latin typeface="+mn-lt"/>
              </a:rPr>
              <a:t>Because of it’s exponential </a:t>
            </a:r>
          </a:p>
          <a:p>
            <a:pPr marL="0" indent="0">
              <a:buNone/>
            </a:pPr>
            <a:r>
              <a:rPr lang="en-US" sz="3600" dirty="0" smtClean="0">
                <a:solidFill>
                  <a:srgbClr val="FFFFFF"/>
                </a:solidFill>
                <a:latin typeface="+mn-lt"/>
              </a:rPr>
              <a:t>amplifying effect.</a:t>
            </a:r>
          </a:p>
          <a:p>
            <a:pPr marL="0" indent="0">
              <a:buNone/>
            </a:pPr>
            <a:r>
              <a:rPr lang="en-US" sz="3600" dirty="0" smtClean="0">
                <a:solidFill>
                  <a:srgbClr val="FFFFFF"/>
                </a:solidFill>
                <a:latin typeface="+mn-lt"/>
              </a:rPr>
              <a:t>Digital scales:</a:t>
            </a:r>
          </a:p>
          <a:p>
            <a:pPr marL="457200" indent="-457200">
              <a:buAutoNum type="arabicPeriod"/>
            </a:pPr>
            <a:r>
              <a:rPr lang="en-US" sz="3600" dirty="0" smtClean="0">
                <a:solidFill>
                  <a:srgbClr val="CCFFCC"/>
                </a:solidFill>
                <a:latin typeface="+mn-lt"/>
              </a:rPr>
              <a:t>One copy or millions; </a:t>
            </a:r>
          </a:p>
          <a:p>
            <a:pPr marL="457200" indent="-457200">
              <a:buAutoNum type="arabicPeriod"/>
            </a:pPr>
            <a:r>
              <a:rPr lang="en-US" sz="3600" dirty="0" smtClean="0">
                <a:solidFill>
                  <a:srgbClr val="CCFFCC"/>
                </a:solidFill>
                <a:latin typeface="+mn-lt"/>
              </a:rPr>
              <a:t>Viral friendly; </a:t>
            </a:r>
          </a:p>
          <a:p>
            <a:pPr marL="457200" indent="-457200">
              <a:buAutoNum type="arabicPeriod"/>
            </a:pPr>
            <a:r>
              <a:rPr lang="en-US" sz="3600" dirty="0" smtClean="0">
                <a:solidFill>
                  <a:srgbClr val="CCFFCC"/>
                </a:solidFill>
                <a:latin typeface="+mn-lt"/>
              </a:rPr>
              <a:t>Plays seamlessly  with “borderless” view of the net</a:t>
            </a:r>
            <a:endParaRPr lang="en-US" sz="3600" dirty="0">
              <a:solidFill>
                <a:srgbClr val="CCFFCC"/>
              </a:solidFill>
              <a:latin typeface="+mn-lt"/>
            </a:endParaRPr>
          </a:p>
        </p:txBody>
      </p:sp>
      <p:pic>
        <p:nvPicPr>
          <p:cNvPr id="4" name="Picture 3" descr="150px-Reflex_loudspeaker_animation_2.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39000" y="2492329"/>
            <a:ext cx="1905000" cy="1943100"/>
          </a:xfrm>
          <a:prstGeom prst="rect">
            <a:avLst/>
          </a:prstGeom>
        </p:spPr>
      </p:pic>
    </p:spTree>
    <p:extLst>
      <p:ext uri="{BB962C8B-B14F-4D97-AF65-F5344CB8AC3E}">
        <p14:creationId xmlns:p14="http://schemas.microsoft.com/office/powerpoint/2010/main" val="15565708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5429"/>
            <a:ext cx="8229600" cy="1016000"/>
          </a:xfrm>
        </p:spPr>
        <p:txBody>
          <a:bodyPr>
            <a:normAutofit/>
          </a:bodyPr>
          <a:lstStyle/>
          <a:p>
            <a:r>
              <a:rPr lang="en-US" sz="4400" b="1" dirty="0" smtClean="0">
                <a:solidFill>
                  <a:schemeClr val="bg1"/>
                </a:solidFill>
                <a:latin typeface="+mn-lt"/>
              </a:rPr>
              <a:t>4. </a:t>
            </a:r>
            <a:r>
              <a:rPr lang="en-US" sz="4400" b="1" dirty="0" smtClean="0">
                <a:solidFill>
                  <a:srgbClr val="FFFF00"/>
                </a:solidFill>
                <a:latin typeface="+mn-lt"/>
              </a:rPr>
              <a:t>Creativity is “connected”</a:t>
            </a:r>
            <a:endParaRPr lang="en-US" sz="4400" b="1" dirty="0">
              <a:solidFill>
                <a:srgbClr val="FFFF00"/>
              </a:solidFill>
              <a:latin typeface="+mn-lt"/>
            </a:endParaRPr>
          </a:p>
        </p:txBody>
      </p:sp>
      <p:pic>
        <p:nvPicPr>
          <p:cNvPr id="4" name="Content Placeholder 3" descr="Screen Shot 2015-02-10 at 12.54.27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756"/>
          <a:stretch/>
        </p:blipFill>
        <p:spPr>
          <a:xfrm>
            <a:off x="457200" y="1283528"/>
            <a:ext cx="8229600" cy="2116456"/>
          </a:xfrm>
        </p:spPr>
      </p:pic>
      <p:pic>
        <p:nvPicPr>
          <p:cNvPr id="5" name="Picture 4" descr="398px-heroesjourney.sv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65455" y="3399984"/>
            <a:ext cx="2919250" cy="2933920"/>
          </a:xfrm>
          <a:prstGeom prst="rect">
            <a:avLst/>
          </a:prstGeom>
        </p:spPr>
      </p:pic>
      <p:pic>
        <p:nvPicPr>
          <p:cNvPr id="6" name="Picture 5" descr="220px-Joseph_Campbell_-_The_Hero_With_a_Thousand_Faces_-_Cover_Reprin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66705" y="3516048"/>
            <a:ext cx="1612578" cy="2389547"/>
          </a:xfrm>
          <a:prstGeom prst="rect">
            <a:avLst/>
          </a:prstGeom>
        </p:spPr>
      </p:pic>
    </p:spTree>
    <p:extLst>
      <p:ext uri="{BB962C8B-B14F-4D97-AF65-F5344CB8AC3E}">
        <p14:creationId xmlns:p14="http://schemas.microsoft.com/office/powerpoint/2010/main" val="2386486634"/>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2591</TotalTime>
  <Words>2238</Words>
  <Application>Microsoft Macintosh PowerPoint</Application>
  <PresentationFormat>On-screen Show (4:3)</PresentationFormat>
  <Paragraphs>312</Paragraphs>
  <Slides>103</Slides>
  <Notes>2</Notes>
  <HiddenSlides>0</HiddenSlides>
  <MMClips>0</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CDM_PPT_Template </vt:lpstr>
      <vt:lpstr>Contextualizing (IP) Censorship: Considering Machinima/Remixing/FanFic</vt:lpstr>
      <vt:lpstr>     Website: How goes?</vt:lpstr>
      <vt:lpstr>How goes? </vt:lpstr>
      <vt:lpstr>    Today: Solving Copyright                    Once &amp; For All</vt:lpstr>
      <vt:lpstr> When Law Slows Tech Down:  What’s It All About, Really?</vt:lpstr>
      <vt:lpstr>An answer?</vt:lpstr>
      <vt:lpstr>PowerPoint Presentation</vt:lpstr>
      <vt:lpstr> Because… </vt:lpstr>
      <vt:lpstr> Consider the possibility...</vt:lpstr>
      <vt:lpstr>Technology /Justice (Parallels)?</vt:lpstr>
      <vt:lpstr> Back To: Solving Copyright                    Once &amp; For All</vt:lpstr>
      <vt:lpstr>Useful Perspective:  Constraints Distort Creativity</vt:lpstr>
      <vt:lpstr> Prior Restraints Are A Problem</vt:lpstr>
      <vt:lpstr>       Defining the Problem:        Starts here…</vt:lpstr>
      <vt:lpstr>         And goes here…</vt:lpstr>
      <vt:lpstr>        SHOULD…</vt:lpstr>
      <vt:lpstr>         Can we agree:           Plagiarism is out of bounds</vt:lpstr>
      <vt:lpstr>  Next: Core value = Originality (?) </vt:lpstr>
      <vt:lpstr>Undefined (in Act) but…</vt:lpstr>
      <vt:lpstr>   Writing bots un-protectable?  </vt:lpstr>
      <vt:lpstr>Back to “Originality”  economics?</vt:lpstr>
      <vt:lpstr> What’s wrong with this picture? </vt:lpstr>
      <vt:lpstr>   Does “Originality” mean…</vt:lpstr>
      <vt:lpstr> Must mean CONNECTOR </vt:lpstr>
      <vt:lpstr>Is “original” in law consistent  with the “connector” meme?</vt:lpstr>
      <vt:lpstr>Moreover…</vt:lpstr>
      <vt:lpstr>PowerPoint Presentation</vt:lpstr>
      <vt:lpstr>PowerPoint Presentation</vt:lpstr>
      <vt:lpstr>     So what about…?</vt:lpstr>
      <vt:lpstr>Or…</vt:lpstr>
      <vt:lpstr>The answer? Double standards.</vt:lpstr>
      <vt:lpstr>              Another Angle:</vt:lpstr>
      <vt:lpstr>Silicon Valley Success v. Boston Tech Stasis: About law effectively prohibiting restrictive covenants on employee movement in California? </vt:lpstr>
      <vt:lpstr>PowerPoint Presentation</vt:lpstr>
      <vt:lpstr>How do we update “Derivative Rights”  for the Digital Age? (current provisions)</vt:lpstr>
      <vt:lpstr>U.S. Copyright Act</vt:lpstr>
      <vt:lpstr>           Problem applies to…     </vt:lpstr>
      <vt:lpstr>PowerPoint Presentation</vt:lpstr>
      <vt:lpstr>PowerPoint Presentation</vt:lpstr>
      <vt:lpstr>PowerPoint Presentation</vt:lpstr>
      <vt:lpstr> What is “originality” anyway?</vt:lpstr>
      <vt:lpstr>Video Games as a  practical example:</vt:lpstr>
      <vt:lpstr>PowerPoint Presentation</vt:lpstr>
      <vt:lpstr>PowerPoint Presentation</vt:lpstr>
      <vt:lpstr>   First key is the…</vt:lpstr>
      <vt:lpstr>PowerPoint Presentation</vt:lpstr>
      <vt:lpstr>PowerPoint Presentation</vt:lpstr>
      <vt:lpstr>                 BREAKOUT </vt:lpstr>
      <vt:lpstr>PowerPoint Presentation</vt:lpstr>
      <vt:lpstr>PowerPoint Presentation</vt:lpstr>
      <vt:lpstr>Meaning no protection for: </vt:lpstr>
      <vt:lpstr>PowerPoint Presentation</vt:lpstr>
      <vt:lpstr>PowerPoint Presentation</vt:lpstr>
      <vt:lpstr> You as provider of meaning: Boyden</vt:lpstr>
      <vt:lpstr>PowerPoint Presentation</vt:lpstr>
      <vt:lpstr>PowerPoint Presentation</vt:lpstr>
      <vt:lpstr>PowerPoint Presentation</vt:lpstr>
      <vt:lpstr>Summary of Copyright Analysis</vt:lpstr>
      <vt:lpstr>PowerPoint Presentation</vt:lpstr>
      <vt:lpstr>  K.C. Munchkin &amp; Pac-Man</vt:lpstr>
      <vt:lpstr>Dawn of the Dead &amp; Dead Rising</vt:lpstr>
      <vt:lpstr>  Scrabble &amp; Scrabulous</vt:lpstr>
      <vt:lpstr>      Cityville &amp; MegaCity</vt:lpstr>
      <vt:lpstr>  Scrabble &amp; Scrabulous</vt:lpstr>
      <vt:lpstr>                        Tetris &amp; Mino </vt:lpstr>
      <vt:lpstr>  Triple Town &amp; Yeti Town</vt:lpstr>
      <vt:lpstr>   Sims Social &amp; The Ville</vt:lpstr>
      <vt:lpstr>Farm Heroes Saga &amp; Farm Epic</vt:lpstr>
      <vt:lpstr> Pet Rescue Saga &amp; Treasure Epic</vt:lpstr>
      <vt:lpstr>Tiny Tower &amp; Dream Heights</vt:lpstr>
      <vt:lpstr>Tiny Tower &amp; Dream Heights</vt:lpstr>
      <vt:lpstr>   Candy Crush 1</vt:lpstr>
      <vt:lpstr>Candy Crush 2</vt:lpstr>
      <vt:lpstr>PowerPoint Presentation</vt:lpstr>
      <vt:lpstr>&amp; most recently…</vt:lpstr>
      <vt:lpstr>    &amp; most recently…</vt:lpstr>
      <vt:lpstr>PowerPoint Presentation</vt:lpstr>
      <vt:lpstr>   Blingville &amp; Zynga</vt:lpstr>
      <vt:lpstr>The Learning Co. &amp; Zynga</vt:lpstr>
      <vt:lpstr>      ESS Entertainment &amp; Rock Star         The Play Pen &amp; The Pig Pen</vt:lpstr>
      <vt:lpstr>PowerPoint Presentation</vt:lpstr>
      <vt:lpstr>    Karen Gravano &amp; GTA V</vt:lpstr>
      <vt:lpstr>    Lindsay Lohan v. GTA 5</vt:lpstr>
      <vt:lpstr>Manuel Noriega v. Call of Duty</vt:lpstr>
      <vt:lpstr> Lady Miss Kier &amp; Space Channel 5</vt:lpstr>
      <vt:lpstr>Beaver &amp; Bieber</vt:lpstr>
      <vt:lpstr>    No Doubt &amp; Activision Publishing, Inc.     (No Doubt &amp; Band Hero)</vt:lpstr>
      <vt:lpstr>           Dillinger &amp; Electronic Arts   John Dillinger &amp; “Dillinger Tommy Gun”</vt:lpstr>
      <vt:lpstr>PowerPoint Presentation</vt:lpstr>
      <vt:lpstr>Crazy Taxi v. Simpsons Road Rage</vt:lpstr>
      <vt:lpstr>Golden Tee v. PGA Tour Golf</vt:lpstr>
      <vt:lpstr>PowerPoint Presentation</vt:lpstr>
      <vt:lpstr>PowerPoint Presentation</vt:lpstr>
      <vt:lpstr>           Course Review:            Emergent Themes</vt:lpstr>
      <vt:lpstr> 1. Why is Law slow in dealing          with advancing technology ?</vt:lpstr>
      <vt:lpstr>Dialectic between factors…</vt:lpstr>
      <vt:lpstr>2. The post-IP world where       contracts are paramount</vt:lpstr>
      <vt:lpstr>3. Does “(Digital)” in   “(Digital) Creativity” matter?</vt:lpstr>
      <vt:lpstr>4. Creativity is “connected”</vt:lpstr>
      <vt:lpstr>    Have a great break !</vt:lpstr>
      <vt:lpstr>AND…</vt:lpstr>
      <vt:lpstr>  Always include a cat picture</vt:lpstr>
      <vt:lpstr>Our Academic Partners</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 Picasso had painted a round object..”</dc:title>
  <dc:creator>Jon Festinger</dc:creator>
  <cp:lastModifiedBy>Jon Festinger</cp:lastModifiedBy>
  <cp:revision>253</cp:revision>
  <cp:lastPrinted>2013-09-04T07:46:04Z</cp:lastPrinted>
  <dcterms:created xsi:type="dcterms:W3CDTF">2013-01-06T22:02:58Z</dcterms:created>
  <dcterms:modified xsi:type="dcterms:W3CDTF">2015-02-16T01:42:50Z</dcterms:modified>
</cp:coreProperties>
</file>