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323" r:id="rId2"/>
    <p:sldId id="336" r:id="rId3"/>
    <p:sldId id="324" r:id="rId4"/>
    <p:sldId id="325" r:id="rId5"/>
    <p:sldId id="326" r:id="rId6"/>
    <p:sldId id="327" r:id="rId7"/>
    <p:sldId id="328" r:id="rId8"/>
    <p:sldId id="329" r:id="rId9"/>
    <p:sldId id="339" r:id="rId10"/>
    <p:sldId id="333" r:id="rId11"/>
    <p:sldId id="334" r:id="rId12"/>
    <p:sldId id="335" r:id="rId13"/>
    <p:sldId id="367" r:id="rId14"/>
    <p:sldId id="337" r:id="rId15"/>
    <p:sldId id="338" r:id="rId16"/>
    <p:sldId id="340" r:id="rId17"/>
    <p:sldId id="341" r:id="rId18"/>
    <p:sldId id="343" r:id="rId19"/>
    <p:sldId id="344" r:id="rId20"/>
    <p:sldId id="345" r:id="rId21"/>
    <p:sldId id="348" r:id="rId22"/>
    <p:sldId id="349" r:id="rId23"/>
    <p:sldId id="350" r:id="rId24"/>
    <p:sldId id="351" r:id="rId25"/>
    <p:sldId id="352" r:id="rId26"/>
    <p:sldId id="353" r:id="rId27"/>
    <p:sldId id="354" r:id="rId28"/>
    <p:sldId id="369" r:id="rId29"/>
    <p:sldId id="355" r:id="rId30"/>
    <p:sldId id="356" r:id="rId31"/>
    <p:sldId id="366" r:id="rId32"/>
    <p:sldId id="357" r:id="rId33"/>
    <p:sldId id="358" r:id="rId34"/>
    <p:sldId id="359" r:id="rId35"/>
    <p:sldId id="360" r:id="rId36"/>
    <p:sldId id="368" r:id="rId37"/>
    <p:sldId id="361" r:id="rId38"/>
    <p:sldId id="362" r:id="rId39"/>
    <p:sldId id="365" r:id="rId40"/>
    <p:sldId id="363" r:id="rId41"/>
    <p:sldId id="373" r:id="rId42"/>
    <p:sldId id="364" r:id="rId43"/>
    <p:sldId id="370" r:id="rId44"/>
    <p:sldId id="371" r:id="rId45"/>
    <p:sldId id="372" r:id="rId46"/>
    <p:sldId id="293" r:id="rId47"/>
    <p:sldId id="309" r:id="rId48"/>
    <p:sldId id="308"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6" d="100"/>
          <a:sy n="76" d="100"/>
        </p:scale>
        <p:origin x="-173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95D52D-B39F-9B49-83D9-CD742B052AFA}" type="datetimeFigureOut">
              <a:rPr lang="en-US" smtClean="0"/>
              <a:t>15-01-13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85DA9B-A4FC-2A41-AE4D-737D8F57035E}" type="slidenum">
              <a:rPr lang="en-US" smtClean="0"/>
              <a:t>‹#›</a:t>
            </a:fld>
            <a:endParaRPr lang="en-US"/>
          </a:p>
        </p:txBody>
      </p:sp>
    </p:spTree>
    <p:extLst>
      <p:ext uri="{BB962C8B-B14F-4D97-AF65-F5344CB8AC3E}">
        <p14:creationId xmlns:p14="http://schemas.microsoft.com/office/powerpoint/2010/main" val="35356088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5DA9B-A4FC-2A41-AE4D-737D8F57035E}" type="slidenum">
              <a:rPr lang="en-US" smtClean="0"/>
              <a:t>46</a:t>
            </a:fld>
            <a:endParaRPr lang="en-US"/>
          </a:p>
        </p:txBody>
      </p:sp>
    </p:spTree>
    <p:extLst>
      <p:ext uri="{BB962C8B-B14F-4D97-AF65-F5344CB8AC3E}">
        <p14:creationId xmlns:p14="http://schemas.microsoft.com/office/powerpoint/2010/main" val="2653894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microsoft.com/office/2007/relationships/hdphoto" Target="../media/hdphoto1.wdp"/><Relationship Id="rId5" Type="http://schemas.openxmlformats.org/officeDocument/2006/relationships/hyperlink" Target="http://videogame.law.ubc.ca" TargetMode="External"/><Relationship Id="rId6" Type="http://schemas.openxmlformats.org/officeDocument/2006/relationships/hyperlink" Target="mailto:jon_festinger@thecdm.ca" TargetMode="External"/><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hyperlink" Target="http://theconversation.com/why-cash-and-copyright-are-bad-news-for-creativity-34696"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hyperlink" Target="http://youtu.be/YZa4sdIwV04"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g"/><Relationship Id="rId5" Type="http://schemas.openxmlformats.org/officeDocument/2006/relationships/image" Target="../media/image27.jpg"/><Relationship Id="rId6" Type="http://schemas.openxmlformats.org/officeDocument/2006/relationships/image" Target="../media/image28.jpg"/><Relationship Id="rId7" Type="http://schemas.openxmlformats.org/officeDocument/2006/relationships/image" Target="../media/image29.png"/><Relationship Id="rId8"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recode.net/2014/04/28/stanford-has-a-videogame-controller-that-knows-if-youre-bored/" TargetMode="External"/><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hyperlink" Target="http://www.gamesindustry.biz/articles/2014-12-03-it-will-be-hard-to-tell-the-difference-between-whats-real-and-whats-virtual"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hyperlink" Target="http://www.gamesindustry.biz/articles/2014-08-22-were-very-close-to-having-the-first-death-in-v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hyperlink" Target="http://www.theverge.com/2013/8/27/4664722/researchers-control-a-subjects-body-with-another-persons-brain" TargetMode="External"/><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hyperlink" Target="http://www.plosone.org/article/info:doi/10.1371/journal.pone.0105225"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hyperlink" Target="http://newsoffice.mit.edu/2013/neuroscientists-plant-false-memories-in-the-brain-0725"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hyperlink" Target="http://www.wired.com/2014/09/cyranoid-experiment/" TargetMode="External"/><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hyperlink" Target="http://youtu.be/z8iEogscUl8"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hyperlink" Target="http://www.slate.com/blogs/future_tense/2014/06/13/emotient_vibraimage_we_need_to_regulate_emotion_detecting_technology.htm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hyperlink" Target="http://www.theguardian.com/commentisfree/2015/jan/04/internet-freedom-china-russia-us-google-microsoft-digital-sovereignt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hyperlink" Target="http://www.gutenberg.org/ebooks/10684"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blog.ninapaley.com/2010/02/09/all-creative-work-is-derivative/" TargetMode="External"/><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hyperlink" Target="http://www.wired.com/wired/archive/4.02/jobs_pr.htm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r:embed="rId4">
                    <a14:imgEffect>
                      <a14:brightnessContrast bright="-70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46081" cy="1706082"/>
          </a:xfrm>
        </p:spPr>
        <p:txBody>
          <a:bodyPr>
            <a:normAutofit fontScale="90000"/>
          </a:bodyPr>
          <a:lstStyle/>
          <a:p>
            <a:r>
              <a:rPr lang="en-US" b="1" dirty="0" smtClean="0">
                <a:solidFill>
                  <a:srgbClr val="FFFF00"/>
                </a:solidFill>
                <a:latin typeface="+mn-lt"/>
                <a:cs typeface="Times New Roman"/>
              </a:rPr>
              <a:t>Brain Games, Understanding Interactivity &amp; Freedom of Thought in a Post-Snowden World </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457200" y="1951684"/>
            <a:ext cx="8229600" cy="4147598"/>
          </a:xfrm>
        </p:spPr>
        <p:txBody>
          <a:bodyPr>
            <a:normAutofit lnSpcReduction="10000"/>
          </a:bodyPr>
          <a:lstStyle/>
          <a:p>
            <a:pPr marL="0" indent="0">
              <a:buNone/>
            </a:pPr>
            <a:r>
              <a:rPr lang="en-US" b="1" dirty="0" smtClean="0">
                <a:solidFill>
                  <a:schemeClr val="bg1"/>
                </a:solidFill>
                <a:latin typeface="+mj-lt"/>
                <a:cs typeface="Lucida Console"/>
              </a:rPr>
              <a:t>Legal Constraints on (Digital) Creativity</a:t>
            </a:r>
          </a:p>
          <a:p>
            <a:pPr marL="0" indent="0">
              <a:buNone/>
            </a:pPr>
            <a:r>
              <a:rPr lang="en-US" b="1" dirty="0" smtClean="0">
                <a:solidFill>
                  <a:schemeClr val="bg1"/>
                </a:solidFill>
                <a:latin typeface="+mj-lt"/>
                <a:cs typeface="Lucida Console"/>
              </a:rPr>
              <a:t>Class 2 – Creative Models &amp; Community Constraints</a:t>
            </a:r>
            <a:endParaRPr lang="en-US" b="1" dirty="0">
              <a:solidFill>
                <a:schemeClr val="bg1"/>
              </a:solidFill>
              <a:latin typeface="+mj-lt"/>
              <a:cs typeface="Lucida Console"/>
            </a:endParaRPr>
          </a:p>
          <a:p>
            <a:pPr marL="0" indent="0">
              <a:buNone/>
            </a:pPr>
            <a:r>
              <a:rPr lang="en-US" b="1" dirty="0">
                <a:solidFill>
                  <a:schemeClr val="bg1"/>
                </a:solidFill>
                <a:latin typeface="+mj-lt"/>
                <a:cs typeface="Lucida Console"/>
              </a:rPr>
              <a:t>UBC </a:t>
            </a:r>
            <a:r>
              <a:rPr lang="en-US" b="1" dirty="0" smtClean="0">
                <a:solidFill>
                  <a:schemeClr val="bg1"/>
                </a:solidFill>
                <a:latin typeface="+mj-lt"/>
                <a:cs typeface="Lucida Console"/>
              </a:rPr>
              <a:t>Law @ Allard Hall</a:t>
            </a:r>
          </a:p>
          <a:p>
            <a:endParaRPr lang="en-US" dirty="0">
              <a:solidFill>
                <a:srgbClr val="FFFF00"/>
              </a:solidFill>
              <a:latin typeface="Lucida Console"/>
              <a:cs typeface="Lucida Console"/>
            </a:endParaRPr>
          </a:p>
          <a:p>
            <a:endParaRPr lang="en-US" dirty="0">
              <a:solidFill>
                <a:srgbClr val="FFFF00"/>
              </a:solidFill>
              <a:latin typeface="Lucida Console"/>
              <a:cs typeface="Lucida Console"/>
            </a:endParaRPr>
          </a:p>
          <a:p>
            <a:pPr marL="0" indent="0">
              <a:buNone/>
            </a:pPr>
            <a:endParaRPr lang="en-US" dirty="0">
              <a:solidFill>
                <a:srgbClr val="FFFF00"/>
              </a:solidFill>
              <a:latin typeface="Lucida Console"/>
              <a:cs typeface="Lucida Console"/>
            </a:endParaRPr>
          </a:p>
          <a:p>
            <a:pPr marL="0" indent="0">
              <a:buNone/>
            </a:pPr>
            <a:endParaRPr lang="en-US" dirty="0">
              <a:solidFill>
                <a:srgbClr val="FFFF00"/>
              </a:solidFill>
              <a:latin typeface="Lucida Console"/>
              <a:cs typeface="Lucida Console"/>
            </a:endParaRPr>
          </a:p>
          <a:p>
            <a:pPr marL="0" indent="0">
              <a:buNone/>
            </a:pPr>
            <a:endParaRPr lang="en-US" sz="1600" dirty="0" smtClean="0">
              <a:solidFill>
                <a:srgbClr val="FFFF00"/>
              </a:solidFill>
              <a:latin typeface="Lucida Console"/>
              <a:cs typeface="Lucida Console"/>
            </a:endParaRPr>
          </a:p>
          <a:p>
            <a:pPr marL="0" indent="0">
              <a:buNone/>
            </a:pPr>
            <a:r>
              <a:rPr lang="en-US" sz="1600" b="1" dirty="0" smtClean="0">
                <a:solidFill>
                  <a:srgbClr val="FFFFFF"/>
                </a:solidFill>
                <a:latin typeface="Lucida Console"/>
                <a:cs typeface="Lucida Console"/>
              </a:rPr>
              <a:t>Jon </a:t>
            </a:r>
            <a:r>
              <a:rPr lang="en-US" sz="1600" b="1" dirty="0">
                <a:solidFill>
                  <a:srgbClr val="FFFFFF"/>
                </a:solidFill>
                <a:latin typeface="Lucida Console"/>
                <a:cs typeface="Lucida Console"/>
              </a:rPr>
              <a:t>Festinger Q.C.</a:t>
            </a:r>
          </a:p>
          <a:p>
            <a:pPr marL="0" indent="0">
              <a:buNone/>
            </a:pPr>
            <a:r>
              <a:rPr lang="en-US" sz="1600" b="1" dirty="0">
                <a:solidFill>
                  <a:srgbClr val="FFFFFF"/>
                </a:solidFill>
                <a:latin typeface="Lucida Console"/>
                <a:cs typeface="Lucida Console"/>
              </a:rPr>
              <a:t>Centre for Digital Media</a:t>
            </a:r>
          </a:p>
          <a:p>
            <a:pPr marL="0" indent="0">
              <a:buNone/>
            </a:pPr>
            <a:r>
              <a:rPr lang="en-US" sz="1600" b="1" dirty="0">
                <a:solidFill>
                  <a:srgbClr val="FFFFFF"/>
                </a:solidFill>
                <a:latin typeface="Lucida Console"/>
                <a:cs typeface="Lucida Console"/>
              </a:rPr>
              <a:t>Festinger Law &amp; Strategy </a:t>
            </a:r>
          </a:p>
          <a:p>
            <a:pPr marL="0" indent="0">
              <a:buNone/>
            </a:pPr>
            <a:r>
              <a:rPr lang="en-US" sz="1600" b="1" dirty="0" smtClean="0">
                <a:solidFill>
                  <a:srgbClr val="FFFF00"/>
                </a:solidFill>
                <a:latin typeface="Lucida Console"/>
                <a:cs typeface="Lucida Console"/>
                <a:hlinkClick r:id="rId5"/>
              </a:rPr>
              <a:t>http://videogame.law.ubc.ca</a:t>
            </a:r>
            <a:endParaRPr lang="en-US" sz="1600" b="1" dirty="0" smtClean="0">
              <a:solidFill>
                <a:srgbClr val="FFFF00"/>
              </a:solidFill>
              <a:latin typeface="Lucida Console"/>
              <a:cs typeface="Lucida Console"/>
            </a:endParaRPr>
          </a:p>
          <a:p>
            <a:pPr marL="0" indent="0">
              <a:buNone/>
            </a:pPr>
            <a:r>
              <a:rPr lang="en-US" sz="1600" b="1" dirty="0" smtClean="0">
                <a:solidFill>
                  <a:srgbClr val="FFFFFF"/>
                </a:solidFill>
                <a:latin typeface="Lucida Console"/>
                <a:cs typeface="Lucida Console"/>
              </a:rPr>
              <a:t>@</a:t>
            </a:r>
            <a:r>
              <a:rPr lang="en-US" sz="1600" b="1" dirty="0" err="1">
                <a:solidFill>
                  <a:srgbClr val="FFFFFF"/>
                </a:solidFill>
                <a:latin typeface="Lucida Console"/>
                <a:cs typeface="Lucida Console"/>
              </a:rPr>
              <a:t>gamebizlaw</a:t>
            </a:r>
            <a:endParaRPr lang="en-US" sz="1600" b="1" dirty="0">
              <a:solidFill>
                <a:srgbClr val="FFFFFF"/>
              </a:solidFill>
              <a:latin typeface="Lucida Console"/>
              <a:cs typeface="Lucida Console"/>
            </a:endParaRPr>
          </a:p>
          <a:p>
            <a:pPr marL="0" indent="0">
              <a:buNone/>
            </a:pPr>
            <a:r>
              <a:rPr lang="en-US" sz="1600" b="1" dirty="0">
                <a:solidFill>
                  <a:srgbClr val="FFFF00"/>
                </a:solidFill>
                <a:latin typeface="Lucida Console"/>
                <a:cs typeface="Lucida Console"/>
                <a:hlinkClick r:id="rId6"/>
              </a:rPr>
              <a:t>jon_festinger@thecdm.ca</a:t>
            </a:r>
            <a:endParaRPr lang="en-US" sz="1600" b="1" dirty="0">
              <a:solidFill>
                <a:srgbClr val="FFFF00"/>
              </a:solidFill>
              <a:latin typeface="Lucida Console"/>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5" name="Content Placeholder 3" descr="JF.png"/>
          <p:cNvPicPr>
            <a:picLocks noChangeAspect="1"/>
          </p:cNvPicPr>
          <p:nvPr/>
        </p:nvPicPr>
        <p:blipFill rotWithShape="1">
          <a:blip r:embed="rId7">
            <a:extLst>
              <a:ext uri="{28A0092B-C50C-407E-A947-70E740481C1C}">
                <a14:useLocalDpi xmlns:a14="http://schemas.microsoft.com/office/drawing/2010/main" val="0"/>
              </a:ext>
            </a:extLst>
          </a:blip>
          <a:srcRect l="20968" t="29807" r="941" b="27147"/>
          <a:stretch/>
        </p:blipFill>
        <p:spPr>
          <a:xfrm>
            <a:off x="5822429" y="3934346"/>
            <a:ext cx="2384718" cy="1858747"/>
          </a:xfrm>
          <a:prstGeom prst="rect">
            <a:avLst/>
          </a:prstGeom>
        </p:spPr>
      </p:pic>
    </p:spTree>
    <p:extLst>
      <p:ext uri="{BB962C8B-B14F-4D97-AF65-F5344CB8AC3E}">
        <p14:creationId xmlns:p14="http://schemas.microsoft.com/office/powerpoint/2010/main" val="21489309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1-12 at 8.53.38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83" r="-134"/>
          <a:stretch/>
        </p:blipFill>
        <p:spPr>
          <a:xfrm>
            <a:off x="252464" y="619582"/>
            <a:ext cx="8643774" cy="5106552"/>
          </a:xfrm>
        </p:spPr>
      </p:pic>
    </p:spTree>
    <p:extLst>
      <p:ext uri="{BB962C8B-B14F-4D97-AF65-F5344CB8AC3E}">
        <p14:creationId xmlns:p14="http://schemas.microsoft.com/office/powerpoint/2010/main" val="363225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1-12 at 8.54.10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381" b="-1341"/>
          <a:stretch/>
        </p:blipFill>
        <p:spPr>
          <a:xfrm>
            <a:off x="457200" y="495664"/>
            <a:ext cx="8229600" cy="3097911"/>
          </a:xfrm>
        </p:spPr>
      </p:pic>
      <p:pic>
        <p:nvPicPr>
          <p:cNvPr id="5" name="Picture 4" descr="270px-Martin_Luther_King_-_March_on_Washingt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559" y="3587109"/>
            <a:ext cx="2533241" cy="2655212"/>
          </a:xfrm>
          <a:prstGeom prst="rect">
            <a:avLst/>
          </a:prstGeom>
        </p:spPr>
      </p:pic>
    </p:spTree>
    <p:extLst>
      <p:ext uri="{BB962C8B-B14F-4D97-AF65-F5344CB8AC3E}">
        <p14:creationId xmlns:p14="http://schemas.microsoft.com/office/powerpoint/2010/main" val="2584271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1-12 at 9.03.03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40" r="-277"/>
          <a:stretch/>
        </p:blipFill>
        <p:spPr>
          <a:xfrm>
            <a:off x="1203048" y="388938"/>
            <a:ext cx="6733727" cy="5459412"/>
          </a:xfrm>
        </p:spPr>
      </p:pic>
    </p:spTree>
    <p:extLst>
      <p:ext uri="{BB962C8B-B14F-4D97-AF65-F5344CB8AC3E}">
        <p14:creationId xmlns:p14="http://schemas.microsoft.com/office/powerpoint/2010/main" val="451879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1-12 at 11.38.46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770" r="-484"/>
          <a:stretch/>
        </p:blipFill>
        <p:spPr>
          <a:xfrm>
            <a:off x="350889" y="590107"/>
            <a:ext cx="8475778" cy="4933201"/>
          </a:xfrm>
        </p:spPr>
      </p:pic>
      <p:sp>
        <p:nvSpPr>
          <p:cNvPr id="5" name="Rectangle 4"/>
          <p:cNvSpPr/>
          <p:nvPr/>
        </p:nvSpPr>
        <p:spPr>
          <a:xfrm>
            <a:off x="350889" y="5523308"/>
            <a:ext cx="9143999" cy="369332"/>
          </a:xfrm>
          <a:prstGeom prst="rect">
            <a:avLst/>
          </a:prstGeom>
        </p:spPr>
        <p:txBody>
          <a:bodyPr wrap="square">
            <a:spAutoFit/>
          </a:bodyPr>
          <a:lstStyle/>
          <a:p>
            <a:r>
              <a:rPr lang="en-US" dirty="0" smtClean="0">
                <a:hlinkClick r:id="rId3"/>
              </a:rPr>
              <a:t>http</a:t>
            </a:r>
            <a:r>
              <a:rPr lang="en-US" dirty="0">
                <a:hlinkClick r:id="rId3"/>
              </a:rPr>
              <a:t>://theconversation.com/why-cash-and-copyright-are-bad-news-for-creativity-</a:t>
            </a:r>
            <a:r>
              <a:rPr lang="en-US" dirty="0" smtClean="0">
                <a:hlinkClick r:id="rId3"/>
              </a:rPr>
              <a:t>34696</a:t>
            </a:r>
            <a:r>
              <a:rPr lang="en-US" dirty="0" smtClean="0"/>
              <a:t> </a:t>
            </a:r>
            <a:endParaRPr lang="en-US" dirty="0"/>
          </a:p>
        </p:txBody>
      </p:sp>
    </p:spTree>
    <p:extLst>
      <p:ext uri="{BB962C8B-B14F-4D97-AF65-F5344CB8AC3E}">
        <p14:creationId xmlns:p14="http://schemas.microsoft.com/office/powerpoint/2010/main" val="592572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00"/>
                </a:solidFill>
                <a:latin typeface="+mj-lt"/>
              </a:rPr>
              <a:t>Do We Need Copyright?</a:t>
            </a:r>
            <a:endParaRPr lang="en-US" sz="4400" b="1" dirty="0">
              <a:solidFill>
                <a:srgbClr val="FFFF00"/>
              </a:solidFill>
              <a:latin typeface="+mj-lt"/>
            </a:endParaRPr>
          </a:p>
        </p:txBody>
      </p:sp>
      <p:pic>
        <p:nvPicPr>
          <p:cNvPr id="4" name="Content Placeholder 3" descr="Screen Shot 2015-01-12 at 9.18.06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63" r="-328"/>
          <a:stretch/>
        </p:blipFill>
        <p:spPr>
          <a:xfrm>
            <a:off x="457200" y="1016000"/>
            <a:ext cx="8420600" cy="4710134"/>
          </a:xfrm>
        </p:spPr>
      </p:pic>
    </p:spTree>
    <p:extLst>
      <p:ext uri="{BB962C8B-B14F-4D97-AF65-F5344CB8AC3E}">
        <p14:creationId xmlns:p14="http://schemas.microsoft.com/office/powerpoint/2010/main" val="2158635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9477"/>
            <a:ext cx="8229600" cy="1016000"/>
          </a:xfrm>
        </p:spPr>
        <p:txBody>
          <a:bodyPr>
            <a:normAutofit/>
          </a:bodyPr>
          <a:lstStyle/>
          <a:p>
            <a:r>
              <a:rPr lang="en-US" sz="4400" b="1" dirty="0" smtClean="0">
                <a:solidFill>
                  <a:srgbClr val="FFFF00"/>
                </a:solidFill>
                <a:latin typeface="+mn-lt"/>
              </a:rPr>
              <a:t>Next Week’s Answer?</a:t>
            </a:r>
            <a:endParaRPr lang="en-US" sz="4400" b="1" dirty="0">
              <a:solidFill>
                <a:srgbClr val="FFFF00"/>
              </a:solidFill>
              <a:latin typeface="+mn-lt"/>
            </a:endParaRPr>
          </a:p>
        </p:txBody>
      </p:sp>
      <p:pic>
        <p:nvPicPr>
          <p:cNvPr id="4" name="Content Placeholder 3" descr="Screen Shot 2015-01-12 at 9.18.22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66" r="-329"/>
          <a:stretch/>
        </p:blipFill>
        <p:spPr>
          <a:xfrm>
            <a:off x="457201" y="1288717"/>
            <a:ext cx="8229600" cy="4563783"/>
          </a:xfrm>
        </p:spPr>
      </p:pic>
    </p:spTree>
    <p:extLst>
      <p:ext uri="{BB962C8B-B14F-4D97-AF65-F5344CB8AC3E}">
        <p14:creationId xmlns:p14="http://schemas.microsoft.com/office/powerpoint/2010/main" val="2076076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5785"/>
            <a:ext cx="8229600" cy="1016000"/>
          </a:xfrm>
        </p:spPr>
        <p:txBody>
          <a:bodyPr>
            <a:normAutofit/>
          </a:bodyPr>
          <a:lstStyle/>
          <a:p>
            <a:r>
              <a:rPr lang="en-US" sz="5400" b="1" dirty="0">
                <a:solidFill>
                  <a:srgbClr val="FFFF00"/>
                </a:solidFill>
                <a:latin typeface="+mn-lt"/>
              </a:rPr>
              <a:t> SECTION </a:t>
            </a:r>
            <a:r>
              <a:rPr lang="en-US" sz="5400" b="1" dirty="0" smtClean="0">
                <a:solidFill>
                  <a:srgbClr val="FFFF00"/>
                </a:solidFill>
                <a:latin typeface="+mn-lt"/>
              </a:rPr>
              <a:t>C</a:t>
            </a:r>
            <a:endParaRPr lang="en-US" sz="5400" dirty="0">
              <a:latin typeface="+mn-lt"/>
            </a:endParaRPr>
          </a:p>
        </p:txBody>
      </p:sp>
      <p:sp>
        <p:nvSpPr>
          <p:cNvPr id="3" name="Content Placeholder 2"/>
          <p:cNvSpPr>
            <a:spLocks noGrp="1"/>
          </p:cNvSpPr>
          <p:nvPr>
            <p:ph sz="quarter" idx="10"/>
          </p:nvPr>
        </p:nvSpPr>
        <p:spPr>
          <a:xfrm>
            <a:off x="457200" y="1041785"/>
            <a:ext cx="8686800" cy="4684349"/>
          </a:xfrm>
        </p:spPr>
        <p:txBody>
          <a:bodyPr/>
          <a:lstStyle/>
          <a:p>
            <a:pPr marL="0" indent="0">
              <a:buNone/>
            </a:pPr>
            <a:r>
              <a:rPr lang="en-US" sz="3600" b="1" dirty="0" smtClean="0">
                <a:solidFill>
                  <a:schemeClr val="bg1"/>
                </a:solidFill>
                <a:latin typeface="+mn-lt"/>
              </a:rPr>
              <a:t>The </a:t>
            </a:r>
            <a:r>
              <a:rPr lang="en-US" sz="3600" b="1" dirty="0">
                <a:solidFill>
                  <a:schemeClr val="bg1"/>
                </a:solidFill>
                <a:latin typeface="+mn-lt"/>
              </a:rPr>
              <a:t>Bridge Between </a:t>
            </a:r>
            <a:r>
              <a:rPr lang="en-US" sz="3600" b="1" dirty="0" smtClean="0">
                <a:solidFill>
                  <a:schemeClr val="bg1"/>
                </a:solidFill>
                <a:latin typeface="+mn-lt"/>
              </a:rPr>
              <a:t>Creative Freedom</a:t>
            </a:r>
          </a:p>
          <a:p>
            <a:pPr marL="0" indent="0">
              <a:buNone/>
            </a:pPr>
            <a:r>
              <a:rPr lang="en-US" sz="3600" b="1" dirty="0" smtClean="0">
                <a:solidFill>
                  <a:schemeClr val="bg1"/>
                </a:solidFill>
                <a:latin typeface="+mn-lt"/>
              </a:rPr>
              <a:t>&amp; </a:t>
            </a:r>
          </a:p>
          <a:p>
            <a:pPr marL="0" indent="0">
              <a:buNone/>
            </a:pPr>
            <a:r>
              <a:rPr lang="en-US" sz="3600" b="1" dirty="0" smtClean="0">
                <a:solidFill>
                  <a:schemeClr val="bg1"/>
                </a:solidFill>
                <a:latin typeface="+mn-lt"/>
              </a:rPr>
              <a:t>Interconnected Media </a:t>
            </a:r>
          </a:p>
          <a:p>
            <a:pPr marL="0" indent="0">
              <a:buNone/>
            </a:pPr>
            <a:r>
              <a:rPr lang="en-US" sz="3600" b="1" dirty="0" smtClean="0">
                <a:solidFill>
                  <a:srgbClr val="CCFFCC"/>
                </a:solidFill>
                <a:latin typeface="+mn-lt"/>
              </a:rPr>
              <a:t>(the “Digital Net”)</a:t>
            </a:r>
          </a:p>
          <a:p>
            <a:pPr marL="0" indent="0">
              <a:buNone/>
            </a:pPr>
            <a:endParaRPr lang="en-US" sz="3600" b="1" dirty="0">
              <a:solidFill>
                <a:schemeClr val="bg1"/>
              </a:solidFill>
              <a:latin typeface="+mn-lt"/>
            </a:endParaRPr>
          </a:p>
          <a:p>
            <a:pPr marL="0" indent="0">
              <a:buNone/>
            </a:pPr>
            <a:r>
              <a:rPr lang="en-US" sz="3600" b="1" dirty="0" smtClean="0">
                <a:solidFill>
                  <a:srgbClr val="FFFF00"/>
                </a:solidFill>
                <a:latin typeface="+mn-lt"/>
              </a:rPr>
              <a:t>?????</a:t>
            </a:r>
            <a:endParaRPr lang="en-US" sz="3600" b="1" dirty="0">
              <a:solidFill>
                <a:srgbClr val="FFFF00"/>
              </a:solidFill>
              <a:latin typeface="+mn-lt"/>
            </a:endParaRPr>
          </a:p>
          <a:p>
            <a:pPr marL="0" indent="0">
              <a:buNone/>
            </a:pPr>
            <a:endParaRPr lang="en-US" dirty="0"/>
          </a:p>
        </p:txBody>
      </p:sp>
      <p:pic>
        <p:nvPicPr>
          <p:cNvPr id="4" name="Picture 3" descr="Golden_Gate_Bridge_at_nigh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1303" y="3965250"/>
            <a:ext cx="4452201" cy="2112322"/>
          </a:xfrm>
          <a:prstGeom prst="rect">
            <a:avLst/>
          </a:prstGeom>
        </p:spPr>
      </p:pic>
    </p:spTree>
    <p:extLst>
      <p:ext uri="{BB962C8B-B14F-4D97-AF65-F5344CB8AC3E}">
        <p14:creationId xmlns:p14="http://schemas.microsoft.com/office/powerpoint/2010/main" val="1470989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1-12 at 9.43.57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02" r="59"/>
          <a:stretch/>
        </p:blipFill>
        <p:spPr>
          <a:xfrm>
            <a:off x="1169630" y="334231"/>
            <a:ext cx="6596822" cy="4898777"/>
          </a:xfrm>
        </p:spPr>
      </p:pic>
      <p:sp>
        <p:nvSpPr>
          <p:cNvPr id="5" name="Rectangle 4"/>
          <p:cNvSpPr/>
          <p:nvPr/>
        </p:nvSpPr>
        <p:spPr>
          <a:xfrm>
            <a:off x="1620773" y="5233008"/>
            <a:ext cx="5770931" cy="584776"/>
          </a:xfrm>
          <a:prstGeom prst="rect">
            <a:avLst/>
          </a:prstGeom>
        </p:spPr>
        <p:txBody>
          <a:bodyPr wrap="none">
            <a:spAutoFit/>
          </a:bodyPr>
          <a:lstStyle/>
          <a:p>
            <a:r>
              <a:rPr lang="en-US" sz="3200" b="1" dirty="0">
                <a:hlinkClick r:id="rId3"/>
              </a:rPr>
              <a:t>http://youtu.be/</a:t>
            </a:r>
            <a:r>
              <a:rPr lang="en-US" sz="3200" b="1" dirty="0" smtClean="0">
                <a:hlinkClick r:id="rId3"/>
              </a:rPr>
              <a:t>YZa4sdIwV04</a:t>
            </a:r>
            <a:r>
              <a:rPr lang="en-US" sz="3200" b="1" dirty="0" smtClean="0"/>
              <a:t> </a:t>
            </a:r>
            <a:endParaRPr lang="en-US" sz="3200" b="1" dirty="0"/>
          </a:p>
        </p:txBody>
      </p:sp>
    </p:spTree>
    <p:extLst>
      <p:ext uri="{BB962C8B-B14F-4D97-AF65-F5344CB8AC3E}">
        <p14:creationId xmlns:p14="http://schemas.microsoft.com/office/powerpoint/2010/main" val="289599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5785"/>
            <a:ext cx="8686800" cy="1016000"/>
          </a:xfrm>
        </p:spPr>
        <p:txBody>
          <a:bodyPr>
            <a:normAutofit fontScale="90000"/>
          </a:bodyPr>
          <a:lstStyle/>
          <a:p>
            <a:r>
              <a:rPr lang="en-US" b="1" dirty="0" smtClean="0">
                <a:solidFill>
                  <a:srgbClr val="FFFF00"/>
                </a:solidFill>
                <a:latin typeface="+mj-lt"/>
              </a:rPr>
              <a:t>Thesis: Human dominion is due to…</a:t>
            </a:r>
            <a:endParaRPr lang="en-US" b="1" dirty="0">
              <a:solidFill>
                <a:srgbClr val="FFFF00"/>
              </a:solidFill>
              <a:latin typeface="+mj-lt"/>
            </a:endParaRPr>
          </a:p>
        </p:txBody>
      </p:sp>
      <p:sp>
        <p:nvSpPr>
          <p:cNvPr id="3" name="Content Placeholder 2"/>
          <p:cNvSpPr>
            <a:spLocks noGrp="1"/>
          </p:cNvSpPr>
          <p:nvPr>
            <p:ph sz="quarter" idx="10"/>
          </p:nvPr>
        </p:nvSpPr>
        <p:spPr>
          <a:xfrm>
            <a:off x="457200" y="1041785"/>
            <a:ext cx="8565660" cy="4857390"/>
          </a:xfrm>
        </p:spPr>
        <p:txBody>
          <a:bodyPr>
            <a:noAutofit/>
          </a:bodyPr>
          <a:lstStyle/>
          <a:p>
            <a:pPr marL="0" indent="0">
              <a:buNone/>
            </a:pPr>
            <a:r>
              <a:rPr lang="en-US" sz="3200" dirty="0">
                <a:solidFill>
                  <a:schemeClr val="bg1"/>
                </a:solidFill>
                <a:latin typeface="+mn-lt"/>
              </a:rPr>
              <a:t>Humans are the only animals that can co-operate in a flexible and sophisticated way in very large </a:t>
            </a:r>
            <a:r>
              <a:rPr lang="en-US" sz="3200" dirty="0" smtClean="0">
                <a:solidFill>
                  <a:schemeClr val="bg1"/>
                </a:solidFill>
                <a:latin typeface="+mn-lt"/>
              </a:rPr>
              <a:t>numbers</a:t>
            </a:r>
          </a:p>
          <a:p>
            <a:pPr marL="0" indent="0">
              <a:buNone/>
            </a:pPr>
            <a:r>
              <a:rPr lang="en-US" sz="3200" b="1" dirty="0" smtClean="0">
                <a:solidFill>
                  <a:srgbClr val="CCFFCC"/>
                </a:solidFill>
                <a:latin typeface="+mn-lt"/>
              </a:rPr>
              <a:t>+</a:t>
            </a:r>
            <a:endParaRPr lang="en-US" sz="3200" b="1" dirty="0">
              <a:solidFill>
                <a:srgbClr val="CCFFCC"/>
              </a:solidFill>
              <a:latin typeface="+mn-lt"/>
            </a:endParaRPr>
          </a:p>
          <a:p>
            <a:pPr marL="0" indent="0">
              <a:buNone/>
            </a:pPr>
            <a:r>
              <a:rPr lang="en-US" sz="3200" dirty="0">
                <a:solidFill>
                  <a:schemeClr val="bg1"/>
                </a:solidFill>
                <a:latin typeface="+mn-lt"/>
              </a:rPr>
              <a:t>Humans are the only </a:t>
            </a:r>
            <a:r>
              <a:rPr lang="en-US" sz="3200" dirty="0" smtClean="0">
                <a:solidFill>
                  <a:schemeClr val="bg1"/>
                </a:solidFill>
                <a:latin typeface="+mn-lt"/>
              </a:rPr>
              <a:t>animals that believe in things that exist only in our imagination (e.g. religion, nation-states, money)</a:t>
            </a:r>
          </a:p>
          <a:p>
            <a:pPr marL="0" indent="0">
              <a:buNone/>
            </a:pPr>
            <a:r>
              <a:rPr lang="en-US" sz="3200" b="1" dirty="0" smtClean="0">
                <a:solidFill>
                  <a:srgbClr val="CCFFCC"/>
                </a:solidFill>
                <a:latin typeface="+mn-lt"/>
              </a:rPr>
              <a:t>=</a:t>
            </a:r>
            <a:endParaRPr lang="en-US" sz="3200" b="1" dirty="0">
              <a:solidFill>
                <a:srgbClr val="CCFFCC"/>
              </a:solidFill>
              <a:latin typeface="+mn-lt"/>
            </a:endParaRPr>
          </a:p>
          <a:p>
            <a:pPr marL="0" indent="0">
              <a:buNone/>
            </a:pPr>
            <a:r>
              <a:rPr lang="en-US" sz="3200" dirty="0">
                <a:solidFill>
                  <a:schemeClr val="bg1"/>
                </a:solidFill>
                <a:latin typeface="+mn-lt"/>
              </a:rPr>
              <a:t>Humans are the only animals that can create imagined realities </a:t>
            </a:r>
            <a:r>
              <a:rPr lang="en-US" sz="3200" dirty="0" smtClean="0">
                <a:solidFill>
                  <a:schemeClr val="bg1"/>
                </a:solidFill>
                <a:latin typeface="+mn-lt"/>
              </a:rPr>
              <a:t>together in very large numbers</a:t>
            </a:r>
            <a:endParaRPr lang="en-US" sz="3200" dirty="0">
              <a:solidFill>
                <a:schemeClr val="bg1"/>
              </a:solidFill>
              <a:latin typeface="+mn-lt"/>
            </a:endParaRPr>
          </a:p>
        </p:txBody>
      </p:sp>
    </p:spTree>
    <p:extLst>
      <p:ext uri="{BB962C8B-B14F-4D97-AF65-F5344CB8AC3E}">
        <p14:creationId xmlns:p14="http://schemas.microsoft.com/office/powerpoint/2010/main" val="2954102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alpha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9208"/>
            <a:ext cx="8229600" cy="1016000"/>
          </a:xfrm>
        </p:spPr>
        <p:txBody>
          <a:bodyPr>
            <a:normAutofit/>
          </a:bodyPr>
          <a:lstStyle/>
          <a:p>
            <a:r>
              <a:rPr lang="en-US" sz="5400" b="1" dirty="0" smtClean="0">
                <a:solidFill>
                  <a:srgbClr val="FFFF00"/>
                </a:solidFill>
                <a:latin typeface="+mn-lt"/>
              </a:rPr>
              <a:t>         Sounds Like…</a:t>
            </a:r>
            <a:endParaRPr lang="en-US" sz="5400" b="1" dirty="0">
              <a:solidFill>
                <a:srgbClr val="FFFF00"/>
              </a:solidFill>
              <a:latin typeface="+mn-lt"/>
            </a:endParaRPr>
          </a:p>
        </p:txBody>
      </p:sp>
      <p:pic>
        <p:nvPicPr>
          <p:cNvPr id="4" name="Content Placeholder 3" descr="Internet_map_1024_-_transparent.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329" r="-867"/>
          <a:stretch/>
        </p:blipFill>
        <p:spPr>
          <a:xfrm>
            <a:off x="2172169" y="1074738"/>
            <a:ext cx="4912447" cy="4806950"/>
          </a:xfrm>
        </p:spPr>
      </p:pic>
      <p:sp>
        <p:nvSpPr>
          <p:cNvPr id="5" name="TextBox 4"/>
          <p:cNvSpPr txBox="1"/>
          <p:nvPr/>
        </p:nvSpPr>
        <p:spPr>
          <a:xfrm>
            <a:off x="284053" y="5111599"/>
            <a:ext cx="3413715" cy="769441"/>
          </a:xfrm>
          <a:prstGeom prst="rect">
            <a:avLst/>
          </a:prstGeom>
          <a:noFill/>
        </p:spPr>
        <p:txBody>
          <a:bodyPr wrap="none" rtlCol="0">
            <a:spAutoFit/>
          </a:bodyPr>
          <a:lstStyle/>
          <a:p>
            <a:r>
              <a:rPr lang="en-US" sz="4400" b="1" dirty="0" smtClean="0">
                <a:solidFill>
                  <a:srgbClr val="CCFFCC"/>
                </a:solidFill>
              </a:rPr>
              <a:t>The Internet</a:t>
            </a:r>
            <a:endParaRPr lang="en-US" sz="4400" b="1" dirty="0">
              <a:solidFill>
                <a:srgbClr val="CCFFCC"/>
              </a:solidFill>
            </a:endParaRPr>
          </a:p>
        </p:txBody>
      </p:sp>
    </p:spTree>
    <p:extLst>
      <p:ext uri="{BB962C8B-B14F-4D97-AF65-F5344CB8AC3E}">
        <p14:creationId xmlns:p14="http://schemas.microsoft.com/office/powerpoint/2010/main" val="1182044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074"/>
            <a:ext cx="8229600" cy="1016000"/>
          </a:xfrm>
        </p:spPr>
        <p:txBody>
          <a:bodyPr>
            <a:normAutofit/>
          </a:bodyPr>
          <a:lstStyle/>
          <a:p>
            <a:r>
              <a:rPr lang="en-US" sz="5400" b="1" dirty="0" smtClean="0">
                <a:solidFill>
                  <a:srgbClr val="FFFF00"/>
                </a:solidFill>
                <a:latin typeface="+mj-lt"/>
              </a:rPr>
              <a:t>SECTION A</a:t>
            </a:r>
            <a:endParaRPr lang="en-US" sz="5400" b="1" dirty="0">
              <a:solidFill>
                <a:srgbClr val="FFFF00"/>
              </a:solidFill>
              <a:latin typeface="+mj-lt"/>
            </a:endParaRPr>
          </a:p>
        </p:txBody>
      </p:sp>
      <p:sp>
        <p:nvSpPr>
          <p:cNvPr id="3" name="Content Placeholder 2"/>
          <p:cNvSpPr>
            <a:spLocks noGrp="1"/>
          </p:cNvSpPr>
          <p:nvPr>
            <p:ph sz="quarter" idx="10"/>
          </p:nvPr>
        </p:nvSpPr>
        <p:spPr>
          <a:xfrm>
            <a:off x="457200" y="1025074"/>
            <a:ext cx="8229600" cy="4857390"/>
          </a:xfrm>
        </p:spPr>
        <p:txBody>
          <a:bodyPr>
            <a:normAutofit/>
          </a:bodyPr>
          <a:lstStyle/>
          <a:p>
            <a:pPr marL="0" indent="0">
              <a:buNone/>
            </a:pPr>
            <a:r>
              <a:rPr lang="en-US" sz="4000" b="1" dirty="0" smtClean="0">
                <a:solidFill>
                  <a:schemeClr val="bg1"/>
                </a:solidFill>
                <a:latin typeface="+mn-lt"/>
              </a:rPr>
              <a:t>Locating some of our beliefs around (digital) creativity</a:t>
            </a:r>
          </a:p>
          <a:p>
            <a:pPr marL="0" indent="0">
              <a:buNone/>
            </a:pPr>
            <a:endParaRPr lang="en-US" sz="4000" b="1" dirty="0">
              <a:solidFill>
                <a:schemeClr val="bg1"/>
              </a:solidFill>
              <a:latin typeface="+mn-lt"/>
            </a:endParaRPr>
          </a:p>
          <a:p>
            <a:pPr marL="0" indent="0">
              <a:buNone/>
            </a:pPr>
            <a:r>
              <a:rPr lang="en-US" sz="4000" b="1" dirty="0" smtClean="0">
                <a:solidFill>
                  <a:srgbClr val="CCFFCC"/>
                </a:solidFill>
                <a:latin typeface="+mn-lt"/>
              </a:rPr>
              <a:t>Who are you?</a:t>
            </a:r>
          </a:p>
          <a:p>
            <a:pPr marL="0" indent="0">
              <a:buNone/>
            </a:pPr>
            <a:r>
              <a:rPr lang="en-US" sz="4000" b="1" dirty="0" smtClean="0">
                <a:solidFill>
                  <a:srgbClr val="CCFFCC"/>
                </a:solidFill>
                <a:latin typeface="+mn-lt"/>
              </a:rPr>
              <a:t>What do you</a:t>
            </a:r>
          </a:p>
          <a:p>
            <a:pPr marL="0" indent="0">
              <a:buNone/>
            </a:pPr>
            <a:r>
              <a:rPr lang="en-US" sz="4000" b="1" dirty="0">
                <a:solidFill>
                  <a:srgbClr val="CCFFCC"/>
                </a:solidFill>
                <a:latin typeface="+mn-lt"/>
              </a:rPr>
              <a:t>b</a:t>
            </a:r>
            <a:r>
              <a:rPr lang="en-US" sz="4000" b="1" dirty="0" smtClean="0">
                <a:solidFill>
                  <a:srgbClr val="CCFFCC"/>
                </a:solidFill>
                <a:latin typeface="+mn-lt"/>
              </a:rPr>
              <a:t>elieve?</a:t>
            </a:r>
          </a:p>
          <a:p>
            <a:pPr marL="0" indent="0">
              <a:buNone/>
            </a:pPr>
            <a:r>
              <a:rPr lang="en-US" sz="4000" b="1" dirty="0" smtClean="0">
                <a:solidFill>
                  <a:srgbClr val="CCFFCC"/>
                </a:solidFill>
                <a:latin typeface="+mn-lt"/>
              </a:rPr>
              <a:t>Are they the same?</a:t>
            </a:r>
            <a:endParaRPr lang="en-US" sz="4000" b="1" dirty="0">
              <a:solidFill>
                <a:srgbClr val="CCFFCC"/>
              </a:solidFill>
              <a:latin typeface="+mn-lt"/>
            </a:endParaRPr>
          </a:p>
        </p:txBody>
      </p:sp>
      <p:pic>
        <p:nvPicPr>
          <p:cNvPr id="4" name="Picture 3" descr="CGJu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031" y="2322905"/>
            <a:ext cx="2603924" cy="3909954"/>
          </a:xfrm>
          <a:prstGeom prst="rect">
            <a:avLst/>
          </a:prstGeom>
        </p:spPr>
      </p:pic>
      <p:sp>
        <p:nvSpPr>
          <p:cNvPr id="5" name="TextBox 4"/>
          <p:cNvSpPr txBox="1"/>
          <p:nvPr/>
        </p:nvSpPr>
        <p:spPr>
          <a:xfrm>
            <a:off x="4374810" y="6232859"/>
            <a:ext cx="1172579" cy="369332"/>
          </a:xfrm>
          <a:prstGeom prst="rect">
            <a:avLst/>
          </a:prstGeom>
          <a:noFill/>
        </p:spPr>
        <p:txBody>
          <a:bodyPr wrap="none" rtlCol="0">
            <a:spAutoFit/>
          </a:bodyPr>
          <a:lstStyle/>
          <a:p>
            <a:r>
              <a:rPr lang="en-US" dirty="0" smtClean="0">
                <a:solidFill>
                  <a:srgbClr val="CCFFCC"/>
                </a:solidFill>
              </a:rPr>
              <a:t>Carl Jung</a:t>
            </a:r>
            <a:endParaRPr lang="en-US" dirty="0">
              <a:solidFill>
                <a:srgbClr val="CCFFCC"/>
              </a:solidFill>
            </a:endParaRPr>
          </a:p>
        </p:txBody>
      </p:sp>
    </p:spTree>
    <p:extLst>
      <p:ext uri="{BB962C8B-B14F-4D97-AF65-F5344CB8AC3E}">
        <p14:creationId xmlns:p14="http://schemas.microsoft.com/office/powerpoint/2010/main" val="212312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5400" b="1" dirty="0">
                <a:solidFill>
                  <a:srgbClr val="FFFF00"/>
                </a:solidFill>
                <a:latin typeface="+mn-lt"/>
              </a:rPr>
              <a:t>SECTION </a:t>
            </a:r>
            <a:r>
              <a:rPr lang="en-US" sz="5400" b="1" dirty="0" smtClean="0">
                <a:solidFill>
                  <a:srgbClr val="FFFF00"/>
                </a:solidFill>
                <a:latin typeface="+mn-lt"/>
              </a:rPr>
              <a:t>D</a:t>
            </a:r>
            <a:endParaRPr lang="en-US" sz="5400" dirty="0">
              <a:latin typeface="+mn-lt"/>
            </a:endParaRPr>
          </a:p>
        </p:txBody>
      </p:sp>
      <p:sp>
        <p:nvSpPr>
          <p:cNvPr id="3" name="Content Placeholder 2"/>
          <p:cNvSpPr>
            <a:spLocks noGrp="1"/>
          </p:cNvSpPr>
          <p:nvPr>
            <p:ph sz="quarter" idx="10"/>
          </p:nvPr>
        </p:nvSpPr>
        <p:spPr>
          <a:xfrm>
            <a:off x="457200" y="1016000"/>
            <a:ext cx="8532242" cy="4710134"/>
          </a:xfrm>
        </p:spPr>
        <p:txBody>
          <a:bodyPr/>
          <a:lstStyle/>
          <a:p>
            <a:pPr marL="0" indent="0">
              <a:buNone/>
            </a:pPr>
            <a:r>
              <a:rPr lang="en-US" sz="3600" b="1" dirty="0">
                <a:solidFill>
                  <a:schemeClr val="bg1"/>
                </a:solidFill>
                <a:latin typeface="+mn-lt"/>
              </a:rPr>
              <a:t>The Bridge </a:t>
            </a:r>
            <a:r>
              <a:rPr lang="en-US" sz="3600" b="1" dirty="0" smtClean="0">
                <a:solidFill>
                  <a:schemeClr val="bg1"/>
                </a:solidFill>
                <a:latin typeface="+mn-lt"/>
              </a:rPr>
              <a:t>Between </a:t>
            </a:r>
            <a:r>
              <a:rPr lang="en-US" sz="3600" b="1" dirty="0" smtClean="0">
                <a:solidFill>
                  <a:srgbClr val="CCFFCC"/>
                </a:solidFill>
                <a:latin typeface="+mn-lt"/>
              </a:rPr>
              <a:t>the </a:t>
            </a:r>
            <a:r>
              <a:rPr lang="en-US" sz="3600" b="1" dirty="0">
                <a:solidFill>
                  <a:srgbClr val="CCFFCC"/>
                </a:solidFill>
                <a:latin typeface="+mn-lt"/>
              </a:rPr>
              <a:t>“Digital Net</a:t>
            </a:r>
            <a:r>
              <a:rPr lang="en-US" sz="3600" b="1" dirty="0" smtClean="0">
                <a:solidFill>
                  <a:srgbClr val="CCFFCC"/>
                </a:solidFill>
                <a:latin typeface="+mn-lt"/>
              </a:rPr>
              <a:t>”</a:t>
            </a:r>
          </a:p>
          <a:p>
            <a:pPr marL="0" indent="0">
              <a:buNone/>
            </a:pPr>
            <a:r>
              <a:rPr lang="en-US" sz="3600" b="1" dirty="0">
                <a:solidFill>
                  <a:srgbClr val="CCFFCC"/>
                </a:solidFill>
                <a:latin typeface="+mn-lt"/>
              </a:rPr>
              <a:t>&amp;</a:t>
            </a:r>
          </a:p>
          <a:p>
            <a:pPr marL="0" indent="0">
              <a:buNone/>
            </a:pPr>
            <a:r>
              <a:rPr lang="en-US" sz="3600" b="1" dirty="0" smtClean="0">
                <a:solidFill>
                  <a:schemeClr val="bg1"/>
                </a:solidFill>
                <a:latin typeface="+mn-lt"/>
              </a:rPr>
              <a:t>Personal Freedoms </a:t>
            </a:r>
          </a:p>
          <a:p>
            <a:pPr marL="0" indent="0">
              <a:buNone/>
            </a:pPr>
            <a:endParaRPr lang="en-US" sz="3600" b="1" dirty="0">
              <a:solidFill>
                <a:srgbClr val="FFFF00"/>
              </a:solidFill>
              <a:latin typeface="+mn-lt"/>
            </a:endParaRPr>
          </a:p>
          <a:p>
            <a:pPr marL="0" indent="0">
              <a:buNone/>
            </a:pPr>
            <a:r>
              <a:rPr lang="en-US" sz="4400" b="1" dirty="0" smtClean="0">
                <a:solidFill>
                  <a:srgbClr val="CCFFCC"/>
                </a:solidFill>
                <a:latin typeface="+mn-lt"/>
                <a:sym typeface="Wingdings"/>
              </a:rPr>
              <a:t> </a:t>
            </a:r>
            <a:r>
              <a:rPr lang="en-US" sz="4400" b="1" dirty="0" smtClean="0">
                <a:solidFill>
                  <a:srgbClr val="FFFF00"/>
                </a:solidFill>
                <a:latin typeface="+mn-lt"/>
                <a:sym typeface="Wingdings"/>
              </a:rPr>
              <a:t>Creative Freedoms are </a:t>
            </a:r>
          </a:p>
          <a:p>
            <a:pPr marL="0" indent="0">
              <a:buNone/>
            </a:pPr>
            <a:r>
              <a:rPr lang="en-US" sz="4400" b="1" dirty="0">
                <a:solidFill>
                  <a:srgbClr val="FFFF00"/>
                </a:solidFill>
                <a:latin typeface="+mn-lt"/>
                <a:sym typeface="Wingdings"/>
              </a:rPr>
              <a:t> </a:t>
            </a:r>
            <a:r>
              <a:rPr lang="en-US" sz="4400" b="1" dirty="0" smtClean="0">
                <a:solidFill>
                  <a:srgbClr val="FFFF00"/>
                </a:solidFill>
                <a:latin typeface="+mn-lt"/>
                <a:sym typeface="Wingdings"/>
              </a:rPr>
              <a:t>       Personal Freedoms (?)</a:t>
            </a:r>
            <a:endParaRPr lang="en-US" sz="4400" b="1" dirty="0">
              <a:solidFill>
                <a:srgbClr val="FFFF00"/>
              </a:solidFill>
              <a:latin typeface="+mn-lt"/>
            </a:endParaRPr>
          </a:p>
          <a:p>
            <a:pPr marL="0" indent="0">
              <a:buNone/>
            </a:pPr>
            <a:endParaRPr lang="en-US" dirty="0"/>
          </a:p>
        </p:txBody>
      </p:sp>
    </p:spTree>
    <p:extLst>
      <p:ext uri="{BB962C8B-B14F-4D97-AF65-F5344CB8AC3E}">
        <p14:creationId xmlns:p14="http://schemas.microsoft.com/office/powerpoint/2010/main" val="2552864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29167"/>
            <a:ext cx="8229600" cy="5196967"/>
          </a:xfrm>
        </p:spPr>
        <p:txBody>
          <a:bodyPr>
            <a:normAutofit/>
          </a:bodyPr>
          <a:lstStyle/>
          <a:p>
            <a:pPr marL="0" indent="0">
              <a:buNone/>
            </a:pPr>
            <a:r>
              <a:rPr lang="en-US" sz="4400" b="1" dirty="0" smtClean="0">
                <a:solidFill>
                  <a:schemeClr val="bg1">
                    <a:lumMod val="75000"/>
                  </a:schemeClr>
                </a:solidFill>
                <a:latin typeface="+mn-lt"/>
              </a:rPr>
              <a:t>       Brain Games</a:t>
            </a:r>
            <a:endParaRPr lang="en-US" sz="4400" b="1" dirty="0">
              <a:solidFill>
                <a:schemeClr val="bg1">
                  <a:lumMod val="75000"/>
                </a:schemeClr>
              </a:solidFill>
              <a:latin typeface="+mn-lt"/>
            </a:endParaRPr>
          </a:p>
        </p:txBody>
      </p:sp>
      <p:pic>
        <p:nvPicPr>
          <p:cNvPr id="4" name="Picture 3" descr="220px-LocationOfHypothalamu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8666" y="1460500"/>
            <a:ext cx="5807081" cy="4144145"/>
          </a:xfrm>
          <a:prstGeom prst="rect">
            <a:avLst/>
          </a:prstGeom>
        </p:spPr>
      </p:pic>
    </p:spTree>
    <p:extLst>
      <p:ext uri="{BB962C8B-B14F-4D97-AF65-F5344CB8AC3E}">
        <p14:creationId xmlns:p14="http://schemas.microsoft.com/office/powerpoint/2010/main" val="655215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5000" y="1"/>
            <a:ext cx="8051800" cy="1225637"/>
          </a:xfrm>
        </p:spPr>
        <p:txBody>
          <a:bodyPr>
            <a:normAutofit fontScale="90000"/>
          </a:bodyPr>
          <a:lstStyle/>
          <a:p>
            <a:r>
              <a:rPr lang="en-US" dirty="0" smtClean="0"/>
              <a:t/>
            </a:r>
            <a:br>
              <a:rPr lang="en-US" dirty="0" smtClean="0"/>
            </a:br>
            <a:r>
              <a:rPr lang="en-US" dirty="0" smtClean="0"/>
              <a:t>      </a:t>
            </a:r>
            <a:r>
              <a:rPr lang="en-US" sz="5300" b="1" dirty="0" smtClean="0">
                <a:solidFill>
                  <a:srgbClr val="FFFF00"/>
                </a:solidFill>
                <a:latin typeface="+mn-lt"/>
              </a:rPr>
              <a:t>NO </a:t>
            </a:r>
            <a:r>
              <a:rPr lang="en-US" sz="5300" b="1" dirty="0">
                <a:solidFill>
                  <a:srgbClr val="FFFF00"/>
                </a:solidFill>
                <a:latin typeface="+mn-lt"/>
              </a:rPr>
              <a:t>ONE WAY TUBE</a:t>
            </a:r>
            <a:r>
              <a:rPr lang="en-US" sz="5300" dirty="0">
                <a:latin typeface="+mn-lt"/>
              </a:rPr>
              <a:t/>
            </a:r>
            <a:br>
              <a:rPr lang="en-US" sz="5300" dirty="0">
                <a:latin typeface="+mn-lt"/>
              </a:rPr>
            </a:br>
            <a:endParaRPr lang="en-US" sz="5300" dirty="0">
              <a:latin typeface="+mn-lt"/>
            </a:endParaRPr>
          </a:p>
        </p:txBody>
      </p:sp>
      <p:sp>
        <p:nvSpPr>
          <p:cNvPr id="3" name="Content Placeholder 2"/>
          <p:cNvSpPr>
            <a:spLocks noGrp="1"/>
          </p:cNvSpPr>
          <p:nvPr>
            <p:ph sz="quarter" idx="10"/>
          </p:nvPr>
        </p:nvSpPr>
        <p:spPr/>
        <p:txBody>
          <a:bodyPr/>
          <a:lstStyle/>
          <a:p>
            <a:pPr marL="0" indent="0">
              <a:buNone/>
            </a:pP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1437154" y="1225638"/>
            <a:ext cx="6282834" cy="4701992"/>
          </a:xfrm>
          <a:prstGeom prst="rect">
            <a:avLst/>
          </a:prstGeom>
        </p:spPr>
      </p:pic>
    </p:spTree>
    <p:extLst>
      <p:ext uri="{BB962C8B-B14F-4D97-AF65-F5344CB8AC3E}">
        <p14:creationId xmlns:p14="http://schemas.microsoft.com/office/powerpoint/2010/main" val="1597903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1465"/>
            <a:ext cx="8686800" cy="1016000"/>
          </a:xfrm>
        </p:spPr>
        <p:txBody>
          <a:bodyPr>
            <a:noAutofit/>
          </a:bodyPr>
          <a:lstStyle/>
          <a:p>
            <a:r>
              <a:rPr lang="en-US" sz="4400" b="1" dirty="0" smtClean="0">
                <a:solidFill>
                  <a:srgbClr val="FFFF00"/>
                </a:solidFill>
                <a:latin typeface="+mn-lt"/>
              </a:rPr>
              <a:t>Devices can read you ?</a:t>
            </a:r>
            <a:endParaRPr lang="en-US" sz="4400" b="1" dirty="0">
              <a:solidFill>
                <a:srgbClr val="FFFF00"/>
              </a:solidFill>
              <a:latin typeface="+mn-lt"/>
            </a:endParaRPr>
          </a:p>
        </p:txBody>
      </p:sp>
      <p:pic>
        <p:nvPicPr>
          <p:cNvPr id="4" name="Picture 3" descr="Oculus_Rift_-_Developer_Version_-_Bac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1226" y="1383614"/>
            <a:ext cx="3429000" cy="2286000"/>
          </a:xfrm>
          <a:prstGeom prst="rect">
            <a:avLst/>
          </a:prstGeom>
        </p:spPr>
      </p:pic>
      <p:pic>
        <p:nvPicPr>
          <p:cNvPr id="5" name="Picture 4" descr="IPhone6_silver_frontfac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58169" y="378834"/>
            <a:ext cx="1680619" cy="3417258"/>
          </a:xfrm>
          <a:prstGeom prst="rect">
            <a:avLst/>
          </a:prstGeom>
        </p:spPr>
      </p:pic>
      <p:pic>
        <p:nvPicPr>
          <p:cNvPr id="8" name="Picture 7" descr="220px-W-A-S-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86200" y="3298081"/>
            <a:ext cx="1617469" cy="1352793"/>
          </a:xfrm>
          <a:prstGeom prst="rect">
            <a:avLst/>
          </a:prstGeom>
        </p:spPr>
      </p:pic>
      <p:pic>
        <p:nvPicPr>
          <p:cNvPr id="9" name="Picture 8" descr="Xbox-One-Kinect.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86200" y="1383614"/>
            <a:ext cx="2749614" cy="1686430"/>
          </a:xfrm>
          <a:prstGeom prst="rect">
            <a:avLst/>
          </a:prstGeom>
        </p:spPr>
      </p:pic>
      <p:pic>
        <p:nvPicPr>
          <p:cNvPr id="3" name="Picture 2" descr="Fitibit_Flex.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314" y="3983089"/>
            <a:ext cx="3106474" cy="2216893"/>
          </a:xfrm>
          <a:prstGeom prst="rect">
            <a:avLst/>
          </a:prstGeom>
        </p:spPr>
      </p:pic>
      <p:pic>
        <p:nvPicPr>
          <p:cNvPr id="7" name="Picture 6" descr="White_AppleWatch_with_Scree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226" y="3751022"/>
            <a:ext cx="1369644" cy="2114730"/>
          </a:xfrm>
          <a:prstGeom prst="rect">
            <a:avLst/>
          </a:prstGeom>
        </p:spPr>
      </p:pic>
      <p:pic>
        <p:nvPicPr>
          <p:cNvPr id="11" name="Picture 10" descr="DualShock_4.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8117" y="3983089"/>
            <a:ext cx="1842109" cy="1625390"/>
          </a:xfrm>
          <a:prstGeom prst="rect">
            <a:avLst/>
          </a:prstGeom>
        </p:spPr>
      </p:pic>
    </p:spTree>
    <p:extLst>
      <p:ext uri="{BB962C8B-B14F-4D97-AF65-F5344CB8AC3E}">
        <p14:creationId xmlns:p14="http://schemas.microsoft.com/office/powerpoint/2010/main" val="2364739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891373"/>
            <a:ext cx="8229600" cy="4834761"/>
          </a:xfrm>
        </p:spPr>
        <p:txBody>
          <a:bodyPr>
            <a:normAutofit/>
          </a:bodyPr>
          <a:lstStyle/>
          <a:p>
            <a:pPr marL="0" indent="0">
              <a:buNone/>
            </a:pPr>
            <a:endParaRPr lang="en-US" sz="9600" b="1" dirty="0" smtClean="0">
              <a:solidFill>
                <a:srgbClr val="FFFF00"/>
              </a:solidFill>
              <a:latin typeface="+mn-lt"/>
            </a:endParaRPr>
          </a:p>
          <a:p>
            <a:pPr marL="0" indent="0">
              <a:buNone/>
            </a:pPr>
            <a:r>
              <a:rPr lang="en-US" sz="9600" b="1" dirty="0" smtClean="0">
                <a:solidFill>
                  <a:srgbClr val="FFFF00"/>
                </a:solidFill>
                <a:latin typeface="+mn-lt"/>
              </a:rPr>
              <a:t>     +(plus)</a:t>
            </a:r>
            <a:endParaRPr lang="en-US" sz="9600" b="1" dirty="0">
              <a:solidFill>
                <a:srgbClr val="FFFF00"/>
              </a:solidFill>
              <a:latin typeface="+mn-lt"/>
            </a:endParaRPr>
          </a:p>
        </p:txBody>
      </p:sp>
    </p:spTree>
    <p:extLst>
      <p:ext uri="{BB962C8B-B14F-4D97-AF65-F5344CB8AC3E}">
        <p14:creationId xmlns:p14="http://schemas.microsoft.com/office/powerpoint/2010/main" val="3679360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102962"/>
          </a:xfrm>
        </p:spPr>
        <p:txBody>
          <a:bodyPr>
            <a:normAutofit/>
          </a:bodyPr>
          <a:lstStyle/>
          <a:p>
            <a:r>
              <a:rPr lang="en-US" sz="4800" b="1" dirty="0" smtClean="0">
                <a:solidFill>
                  <a:srgbClr val="FFFF00"/>
                </a:solidFill>
                <a:latin typeface="+mn-lt"/>
              </a:rPr>
              <a:t>     Big Data</a:t>
            </a:r>
            <a:endParaRPr lang="en-US" sz="4800" b="1" dirty="0">
              <a:solidFill>
                <a:srgbClr val="FFFF00"/>
              </a:solidFill>
              <a:latin typeface="+mn-lt"/>
            </a:endParaRPr>
          </a:p>
        </p:txBody>
      </p:sp>
      <p:pic>
        <p:nvPicPr>
          <p:cNvPr id="4" name="Picture 3" descr="220px-Viegas-UserActivityonWikipedia.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197" y="1102963"/>
            <a:ext cx="6287936" cy="4744533"/>
          </a:xfrm>
          <a:prstGeom prst="rect">
            <a:avLst/>
          </a:prstGeom>
        </p:spPr>
      </p:pic>
    </p:spTree>
    <p:extLst>
      <p:ext uri="{BB962C8B-B14F-4D97-AF65-F5344CB8AC3E}">
        <p14:creationId xmlns:p14="http://schemas.microsoft.com/office/powerpoint/2010/main" val="345870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IMG_1385.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492" r="-1020"/>
          <a:stretch/>
        </p:blipFill>
        <p:spPr>
          <a:xfrm>
            <a:off x="2222500" y="0"/>
            <a:ext cx="4508500" cy="5921786"/>
          </a:xfrm>
        </p:spPr>
      </p:pic>
    </p:spTree>
    <p:extLst>
      <p:ext uri="{BB962C8B-B14F-4D97-AF65-F5344CB8AC3E}">
        <p14:creationId xmlns:p14="http://schemas.microsoft.com/office/powerpoint/2010/main" val="560998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0-22 at 12.47.07 A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t="-1249" b="-1249"/>
          <a:stretch>
            <a:fillRect/>
          </a:stretch>
        </p:blipFill>
        <p:spPr>
          <a:xfrm>
            <a:off x="457200" y="550863"/>
            <a:ext cx="8072967" cy="5076750"/>
          </a:xfrm>
        </p:spPr>
      </p:pic>
      <p:pic>
        <p:nvPicPr>
          <p:cNvPr id="5" name="Picture 4" descr="Screen Shot 2014-10-22 at 12.47.3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6256"/>
            <a:ext cx="2410883" cy="544607"/>
          </a:xfrm>
          <a:prstGeom prst="rect">
            <a:avLst/>
          </a:prstGeom>
        </p:spPr>
      </p:pic>
      <p:sp>
        <p:nvSpPr>
          <p:cNvPr id="7" name="Rectangle 6"/>
          <p:cNvSpPr/>
          <p:nvPr/>
        </p:nvSpPr>
        <p:spPr>
          <a:xfrm>
            <a:off x="457200" y="5627613"/>
            <a:ext cx="8686800" cy="338554"/>
          </a:xfrm>
          <a:prstGeom prst="rect">
            <a:avLst/>
          </a:prstGeom>
        </p:spPr>
        <p:txBody>
          <a:bodyPr wrap="square">
            <a:spAutoFit/>
          </a:bodyPr>
          <a:lstStyle/>
          <a:p>
            <a:r>
              <a:rPr lang="en-US" sz="1600" dirty="0">
                <a:solidFill>
                  <a:prstClr val="black"/>
                </a:solidFill>
                <a:latin typeface="Arial"/>
                <a:hlinkClick r:id="rId4"/>
              </a:rPr>
              <a:t>http://recode.net/2014/04/28/stanford-has-a-videogame-controller-that-knows-if-youre-bored</a:t>
            </a:r>
            <a:r>
              <a:rPr lang="en-US" sz="1600" dirty="0" smtClean="0">
                <a:solidFill>
                  <a:prstClr val="black"/>
                </a:solidFill>
                <a:latin typeface="Arial"/>
                <a:hlinkClick r:id="rId4"/>
              </a:rPr>
              <a:t>/</a:t>
            </a:r>
            <a:r>
              <a:rPr lang="en-US" sz="1600" dirty="0" smtClean="0">
                <a:solidFill>
                  <a:prstClr val="black"/>
                </a:solidFill>
                <a:latin typeface="Arial"/>
              </a:rPr>
              <a:t> </a:t>
            </a:r>
            <a:endParaRPr lang="en-US" sz="1600" dirty="0">
              <a:solidFill>
                <a:prstClr val="black"/>
              </a:solidFill>
              <a:latin typeface="Arial"/>
            </a:endParaRPr>
          </a:p>
        </p:txBody>
      </p:sp>
    </p:spTree>
    <p:extLst>
      <p:ext uri="{BB962C8B-B14F-4D97-AF65-F5344CB8AC3E}">
        <p14:creationId xmlns:p14="http://schemas.microsoft.com/office/powerpoint/2010/main" val="1240967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1-12 at 11.46.24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584" b="-281"/>
          <a:stretch/>
        </p:blipFill>
        <p:spPr>
          <a:xfrm>
            <a:off x="149869" y="785441"/>
            <a:ext cx="8810113" cy="4311580"/>
          </a:xfrm>
        </p:spPr>
      </p:pic>
      <p:sp>
        <p:nvSpPr>
          <p:cNvPr id="5" name="Rectangle 4"/>
          <p:cNvSpPr/>
          <p:nvPr/>
        </p:nvSpPr>
        <p:spPr>
          <a:xfrm>
            <a:off x="149869" y="5097021"/>
            <a:ext cx="8810113" cy="830997"/>
          </a:xfrm>
          <a:prstGeom prst="rect">
            <a:avLst/>
          </a:prstGeom>
        </p:spPr>
        <p:txBody>
          <a:bodyPr wrap="square">
            <a:spAutoFit/>
          </a:bodyPr>
          <a:lstStyle/>
          <a:p>
            <a:r>
              <a:rPr lang="en-US" sz="2400" dirty="0">
                <a:hlinkClick r:id="rId3"/>
              </a:rPr>
              <a:t>http://www.gamesindustry.biz/articles/2014-12-03-it-will-be-hard-to-tell-the-difference-between-whats-real-and-whats-</a:t>
            </a:r>
            <a:r>
              <a:rPr lang="en-US" sz="2400" dirty="0" smtClean="0">
                <a:hlinkClick r:id="rId3"/>
              </a:rPr>
              <a:t>virtual</a:t>
            </a:r>
            <a:r>
              <a:rPr lang="en-US" sz="2400" dirty="0" smtClean="0"/>
              <a:t> </a:t>
            </a:r>
            <a:endParaRPr lang="en-US" sz="2400" dirty="0"/>
          </a:p>
        </p:txBody>
      </p:sp>
    </p:spTree>
    <p:extLst>
      <p:ext uri="{BB962C8B-B14F-4D97-AF65-F5344CB8AC3E}">
        <p14:creationId xmlns:p14="http://schemas.microsoft.com/office/powerpoint/2010/main" val="1439745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0-22 at 12.51.29 A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t="-6" b="-6"/>
          <a:stretch>
            <a:fillRect/>
          </a:stretch>
        </p:blipFill>
        <p:spPr>
          <a:xfrm>
            <a:off x="457200" y="275167"/>
            <a:ext cx="8229600" cy="5281613"/>
          </a:xfrm>
        </p:spPr>
      </p:pic>
      <p:sp>
        <p:nvSpPr>
          <p:cNvPr id="5" name="Rectangle 4"/>
          <p:cNvSpPr/>
          <p:nvPr/>
        </p:nvSpPr>
        <p:spPr>
          <a:xfrm>
            <a:off x="457200" y="5581948"/>
            <a:ext cx="8686800" cy="307777"/>
          </a:xfrm>
          <a:prstGeom prst="rect">
            <a:avLst/>
          </a:prstGeom>
        </p:spPr>
        <p:txBody>
          <a:bodyPr wrap="square">
            <a:spAutoFit/>
          </a:bodyPr>
          <a:lstStyle/>
          <a:p>
            <a:r>
              <a:rPr lang="en-US" sz="1400" dirty="0">
                <a:solidFill>
                  <a:prstClr val="black"/>
                </a:solidFill>
                <a:latin typeface="Arial"/>
                <a:hlinkClick r:id="rId3"/>
              </a:rPr>
              <a:t>http://www.gamesindustry.biz/articles/2014-08-22-were-very-close-to-having-the-first-death-in-</a:t>
            </a:r>
            <a:r>
              <a:rPr lang="en-US" sz="1400" dirty="0" smtClean="0">
                <a:solidFill>
                  <a:prstClr val="black"/>
                </a:solidFill>
                <a:latin typeface="Arial"/>
                <a:hlinkClick r:id="rId3"/>
              </a:rPr>
              <a:t>vr</a:t>
            </a:r>
            <a:r>
              <a:rPr lang="en-US" sz="1400" dirty="0" smtClean="0">
                <a:solidFill>
                  <a:prstClr val="black"/>
                </a:solidFill>
                <a:latin typeface="Arial"/>
              </a:rPr>
              <a:t> </a:t>
            </a:r>
            <a:endParaRPr lang="en-US" sz="1400" dirty="0">
              <a:solidFill>
                <a:prstClr val="black"/>
              </a:solidFill>
              <a:latin typeface="Arial"/>
            </a:endParaRPr>
          </a:p>
        </p:txBody>
      </p:sp>
    </p:spTree>
    <p:extLst>
      <p:ext uri="{BB962C8B-B14F-4D97-AF65-F5344CB8AC3E}">
        <p14:creationId xmlns:p14="http://schemas.microsoft.com/office/powerpoint/2010/main" val="1992768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b="1" i="1" dirty="0" smtClean="0">
                <a:latin typeface="Apple Chancery"/>
                <a:cs typeface="Apple Chancery"/>
              </a:rPr>
              <a:t>    </a:t>
            </a:r>
            <a:r>
              <a:rPr lang="en-US" sz="4800" b="1" i="1" dirty="0" smtClean="0">
                <a:solidFill>
                  <a:srgbClr val="558ED5"/>
                </a:solidFill>
                <a:latin typeface="Apple Chancery"/>
                <a:cs typeface="Apple Chancery"/>
              </a:rPr>
              <a:t>Please Self Identify</a:t>
            </a:r>
            <a:r>
              <a:rPr lang="en-US" sz="4800" dirty="0" smtClean="0">
                <a:solidFill>
                  <a:srgbClr val="558ED5"/>
                </a:solidFill>
              </a:rPr>
              <a:t> </a:t>
            </a:r>
            <a:r>
              <a:rPr lang="en-US" sz="4800" dirty="0" smtClean="0"/>
              <a:t> </a:t>
            </a:r>
            <a:r>
              <a:rPr lang="en-US" dirty="0" smtClean="0"/>
              <a:t> </a:t>
            </a:r>
            <a:endParaRPr lang="en-US" dirty="0"/>
          </a:p>
        </p:txBody>
      </p:sp>
      <p:sp>
        <p:nvSpPr>
          <p:cNvPr id="3" name="Content Placeholder 2"/>
          <p:cNvSpPr>
            <a:spLocks noGrp="1"/>
          </p:cNvSpPr>
          <p:nvPr>
            <p:ph sz="quarter" idx="10"/>
          </p:nvPr>
        </p:nvSpPr>
        <p:spPr>
          <a:xfrm>
            <a:off x="457200" y="1408134"/>
            <a:ext cx="8229600" cy="4687866"/>
          </a:xfrm>
        </p:spPr>
        <p:txBody>
          <a:bodyPr>
            <a:normAutofit/>
          </a:bodyPr>
          <a:lstStyle/>
          <a:p>
            <a:pPr marL="0" indent="0">
              <a:buNone/>
            </a:pPr>
            <a:r>
              <a:rPr lang="en-US" sz="6000" b="1" dirty="0" smtClean="0">
                <a:solidFill>
                  <a:schemeClr val="tx1"/>
                </a:solidFill>
                <a:latin typeface="American Typewriter"/>
                <a:cs typeface="American Typewriter"/>
              </a:rPr>
              <a:t>         </a:t>
            </a:r>
            <a:r>
              <a:rPr lang="en-US" sz="7200" b="1" dirty="0" smtClean="0">
                <a:solidFill>
                  <a:srgbClr val="FFFFFF"/>
                </a:solidFill>
                <a:latin typeface="American Typewriter"/>
                <a:cs typeface="American Typewriter"/>
              </a:rPr>
              <a:t>CREATOR</a:t>
            </a:r>
          </a:p>
          <a:p>
            <a:pPr marL="0" indent="0">
              <a:buNone/>
            </a:pPr>
            <a:r>
              <a:rPr lang="en-US" sz="7200" b="1" dirty="0">
                <a:solidFill>
                  <a:schemeClr val="tx1"/>
                </a:solidFill>
                <a:latin typeface="American Typewriter"/>
                <a:cs typeface="American Typewriter"/>
              </a:rPr>
              <a:t> </a:t>
            </a:r>
            <a:r>
              <a:rPr lang="en-US" sz="7200" b="1" dirty="0" smtClean="0">
                <a:solidFill>
                  <a:schemeClr val="tx1"/>
                </a:solidFill>
                <a:latin typeface="American Typewriter"/>
                <a:cs typeface="American Typewriter"/>
              </a:rPr>
              <a:t>             </a:t>
            </a:r>
            <a:r>
              <a:rPr lang="en-US" sz="7200" b="1" dirty="0">
                <a:solidFill>
                  <a:schemeClr val="tx1"/>
                </a:solidFill>
                <a:latin typeface="American Typewriter"/>
                <a:cs typeface="American Typewriter"/>
              </a:rPr>
              <a:t> </a:t>
            </a:r>
            <a:r>
              <a:rPr lang="en-US" sz="7200" b="1" dirty="0" smtClean="0">
                <a:solidFill>
                  <a:srgbClr val="FF0000"/>
                </a:solidFill>
                <a:latin typeface="American Typewriter"/>
                <a:cs typeface="American Typewriter"/>
              </a:rPr>
              <a:t>or</a:t>
            </a:r>
          </a:p>
          <a:p>
            <a:pPr marL="0" indent="0">
              <a:buNone/>
            </a:pPr>
            <a:r>
              <a:rPr lang="en-US" sz="7200" b="1" dirty="0" smtClean="0">
                <a:solidFill>
                  <a:schemeClr val="tx1"/>
                </a:solidFill>
                <a:latin typeface="American Typewriter"/>
                <a:cs typeface="American Typewriter"/>
              </a:rPr>
              <a:t>     </a:t>
            </a:r>
            <a:r>
              <a:rPr lang="en-US" sz="7200" b="1" dirty="0" smtClean="0">
                <a:solidFill>
                  <a:srgbClr val="FFFFFF"/>
                </a:solidFill>
                <a:latin typeface="American Typewriter"/>
                <a:cs typeface="American Typewriter"/>
              </a:rPr>
              <a:t>CONNECTOR</a:t>
            </a:r>
          </a:p>
          <a:p>
            <a:pPr marL="0" indent="0">
              <a:buNone/>
            </a:pPr>
            <a:endParaRPr lang="en-US" b="1" dirty="0" smtClean="0">
              <a:solidFill>
                <a:schemeClr val="tx1"/>
              </a:solidFill>
              <a:latin typeface="American Typewriter"/>
              <a:cs typeface="American Typewriter"/>
            </a:endParaRPr>
          </a:p>
          <a:p>
            <a:pPr marL="0" indent="0">
              <a:buNone/>
            </a:pPr>
            <a:r>
              <a:rPr lang="en-US" b="1" dirty="0" smtClean="0">
                <a:solidFill>
                  <a:schemeClr val="tx1"/>
                </a:solidFill>
                <a:latin typeface="American Typewriter"/>
                <a:cs typeface="American Typewriter"/>
              </a:rPr>
              <a:t>                       </a:t>
            </a:r>
            <a:endParaRPr lang="en-US" b="1" dirty="0">
              <a:solidFill>
                <a:srgbClr val="008000"/>
              </a:solidFill>
              <a:latin typeface="Apple Chancery"/>
              <a:cs typeface="Apple Chancery"/>
            </a:endParaRPr>
          </a:p>
        </p:txBody>
      </p:sp>
    </p:spTree>
    <p:extLst>
      <p:ext uri="{BB962C8B-B14F-4D97-AF65-F5344CB8AC3E}">
        <p14:creationId xmlns:p14="http://schemas.microsoft.com/office/powerpoint/2010/main" val="217314641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0-22 at 12.55.14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4574" b="-12"/>
          <a:stretch/>
        </p:blipFill>
        <p:spPr>
          <a:xfrm>
            <a:off x="457200" y="0"/>
            <a:ext cx="8229600" cy="4137533"/>
          </a:xfrm>
        </p:spPr>
      </p:pic>
      <p:pic>
        <p:nvPicPr>
          <p:cNvPr id="5" name="Picture 4" descr="Screen Shot 2014-10-22 at 12.55.44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56677" y="4137533"/>
            <a:ext cx="2630123" cy="1998648"/>
          </a:xfrm>
          <a:prstGeom prst="rect">
            <a:avLst/>
          </a:prstGeom>
        </p:spPr>
      </p:pic>
      <p:sp>
        <p:nvSpPr>
          <p:cNvPr id="6" name="Rectangle 5"/>
          <p:cNvSpPr/>
          <p:nvPr/>
        </p:nvSpPr>
        <p:spPr>
          <a:xfrm>
            <a:off x="910166" y="4139708"/>
            <a:ext cx="4572000" cy="1938992"/>
          </a:xfrm>
          <a:prstGeom prst="rect">
            <a:avLst/>
          </a:prstGeom>
        </p:spPr>
        <p:txBody>
          <a:bodyPr>
            <a:spAutoFit/>
          </a:bodyPr>
          <a:lstStyle/>
          <a:p>
            <a:r>
              <a:rPr lang="en-US" sz="2400" dirty="0">
                <a:solidFill>
                  <a:prstClr val="black"/>
                </a:solidFill>
                <a:latin typeface="Arial"/>
                <a:hlinkClick r:id="rId4"/>
              </a:rPr>
              <a:t>http://www.theverge.com/2013/8/27/4664722/researchers-control-a-subjects-body-with-another-persons-</a:t>
            </a:r>
            <a:r>
              <a:rPr lang="en-US" sz="2400" dirty="0" smtClean="0">
                <a:solidFill>
                  <a:prstClr val="black"/>
                </a:solidFill>
                <a:latin typeface="Arial"/>
                <a:hlinkClick r:id="rId4"/>
              </a:rPr>
              <a:t>brain</a:t>
            </a:r>
            <a:r>
              <a:rPr lang="en-US" sz="2400" dirty="0" smtClean="0">
                <a:solidFill>
                  <a:prstClr val="black"/>
                </a:solidFill>
                <a:latin typeface="Arial"/>
              </a:rPr>
              <a:t> </a:t>
            </a:r>
            <a:endParaRPr lang="en-US" sz="2400" dirty="0">
              <a:solidFill>
                <a:prstClr val="black"/>
              </a:solidFill>
              <a:latin typeface="Arial"/>
            </a:endParaRPr>
          </a:p>
        </p:txBody>
      </p:sp>
    </p:spTree>
    <p:extLst>
      <p:ext uri="{BB962C8B-B14F-4D97-AF65-F5344CB8AC3E}">
        <p14:creationId xmlns:p14="http://schemas.microsoft.com/office/powerpoint/2010/main" val="2126140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686800" cy="718596"/>
          </a:xfrm>
        </p:spPr>
        <p:txBody>
          <a:bodyPr>
            <a:noAutofit/>
          </a:bodyPr>
          <a:lstStyle/>
          <a:p>
            <a:r>
              <a:rPr lang="en-US" sz="4400" b="1" dirty="0" smtClean="0">
                <a:solidFill>
                  <a:srgbClr val="FFFF00"/>
                </a:solidFill>
                <a:latin typeface="+mj-lt"/>
              </a:rPr>
              <a:t> If you want to read the paper…</a:t>
            </a:r>
            <a:endParaRPr lang="en-US" sz="4400" b="1" dirty="0">
              <a:solidFill>
                <a:srgbClr val="FFFF00"/>
              </a:solidFill>
              <a:latin typeface="+mj-lt"/>
            </a:endParaRPr>
          </a:p>
        </p:txBody>
      </p:sp>
      <p:pic>
        <p:nvPicPr>
          <p:cNvPr id="4" name="Content Placeholder 3" descr="Screen Shot 2015-01-12 at 11.33.02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79" r="-340"/>
          <a:stretch/>
        </p:blipFill>
        <p:spPr>
          <a:xfrm>
            <a:off x="668360" y="718597"/>
            <a:ext cx="7819812" cy="4883150"/>
          </a:xfrm>
        </p:spPr>
      </p:pic>
      <p:sp>
        <p:nvSpPr>
          <p:cNvPr id="5" name="Rectangle 4"/>
          <p:cNvSpPr/>
          <p:nvPr/>
        </p:nvSpPr>
        <p:spPr>
          <a:xfrm>
            <a:off x="668360" y="5602613"/>
            <a:ext cx="9144000" cy="369332"/>
          </a:xfrm>
          <a:prstGeom prst="rect">
            <a:avLst/>
          </a:prstGeom>
        </p:spPr>
        <p:txBody>
          <a:bodyPr wrap="square">
            <a:spAutoFit/>
          </a:bodyPr>
          <a:lstStyle/>
          <a:p>
            <a:r>
              <a:rPr lang="en-US" dirty="0">
                <a:hlinkClick r:id="rId3"/>
              </a:rPr>
              <a:t>http://www.plosone.org/article/info%3Adoi%2F10.1371%2Fjournal.pone.</a:t>
            </a:r>
            <a:r>
              <a:rPr lang="en-US" dirty="0" smtClean="0">
                <a:hlinkClick r:id="rId3"/>
              </a:rPr>
              <a:t>0105225</a:t>
            </a:r>
            <a:r>
              <a:rPr lang="en-US" dirty="0" smtClean="0"/>
              <a:t> </a:t>
            </a:r>
            <a:endParaRPr lang="en-US" dirty="0"/>
          </a:p>
        </p:txBody>
      </p:sp>
    </p:spTree>
    <p:extLst>
      <p:ext uri="{BB962C8B-B14F-4D97-AF65-F5344CB8AC3E}">
        <p14:creationId xmlns:p14="http://schemas.microsoft.com/office/powerpoint/2010/main" val="4205019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0-22 at 12.59.47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426" r="458"/>
          <a:stretch/>
        </p:blipFill>
        <p:spPr>
          <a:xfrm>
            <a:off x="804333" y="211667"/>
            <a:ext cx="7405477" cy="5450890"/>
          </a:xfrm>
        </p:spPr>
      </p:pic>
      <p:sp>
        <p:nvSpPr>
          <p:cNvPr id="5" name="Rectangle 4"/>
          <p:cNvSpPr/>
          <p:nvPr/>
        </p:nvSpPr>
        <p:spPr>
          <a:xfrm>
            <a:off x="804333" y="5662557"/>
            <a:ext cx="8191500" cy="338554"/>
          </a:xfrm>
          <a:prstGeom prst="rect">
            <a:avLst/>
          </a:prstGeom>
        </p:spPr>
        <p:txBody>
          <a:bodyPr wrap="square">
            <a:spAutoFit/>
          </a:bodyPr>
          <a:lstStyle/>
          <a:p>
            <a:r>
              <a:rPr lang="en-US" sz="1600" dirty="0">
                <a:solidFill>
                  <a:prstClr val="black"/>
                </a:solidFill>
                <a:latin typeface="Arial"/>
                <a:hlinkClick r:id="rId3"/>
              </a:rPr>
              <a:t>http://newsoffice.mit.edu/2013/neuroscientists-plant-false-memories-in-the-brain-</a:t>
            </a:r>
            <a:r>
              <a:rPr lang="en-US" sz="1600" dirty="0" smtClean="0">
                <a:solidFill>
                  <a:prstClr val="black"/>
                </a:solidFill>
                <a:latin typeface="Arial"/>
                <a:hlinkClick r:id="rId3"/>
              </a:rPr>
              <a:t>0725</a:t>
            </a:r>
            <a:r>
              <a:rPr lang="en-US" sz="1600" dirty="0" smtClean="0">
                <a:solidFill>
                  <a:prstClr val="black"/>
                </a:solidFill>
                <a:latin typeface="Arial"/>
              </a:rPr>
              <a:t> </a:t>
            </a:r>
            <a:endParaRPr lang="en-US" sz="1600" dirty="0">
              <a:solidFill>
                <a:prstClr val="black"/>
              </a:solidFill>
              <a:latin typeface="Arial"/>
            </a:endParaRPr>
          </a:p>
        </p:txBody>
      </p:sp>
    </p:spTree>
    <p:extLst>
      <p:ext uri="{BB962C8B-B14F-4D97-AF65-F5344CB8AC3E}">
        <p14:creationId xmlns:p14="http://schemas.microsoft.com/office/powerpoint/2010/main" val="3997037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0-22 at 1.26.06 A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t="-2750" b="-2750"/>
          <a:stretch>
            <a:fillRect/>
          </a:stretch>
        </p:blipFill>
        <p:spPr>
          <a:xfrm>
            <a:off x="224366" y="571500"/>
            <a:ext cx="8656142" cy="5154613"/>
          </a:xfrm>
        </p:spPr>
      </p:pic>
      <p:pic>
        <p:nvPicPr>
          <p:cNvPr id="5" name="Picture 4" descr="Screen Shot 2014-10-22 at 1.25.53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4366" y="0"/>
            <a:ext cx="2311400" cy="571500"/>
          </a:xfrm>
          <a:prstGeom prst="rect">
            <a:avLst/>
          </a:prstGeom>
        </p:spPr>
      </p:pic>
      <p:sp>
        <p:nvSpPr>
          <p:cNvPr id="6" name="Rectangle 5"/>
          <p:cNvSpPr/>
          <p:nvPr/>
        </p:nvSpPr>
        <p:spPr>
          <a:xfrm>
            <a:off x="393700" y="5541447"/>
            <a:ext cx="6594508" cy="369332"/>
          </a:xfrm>
          <a:prstGeom prst="rect">
            <a:avLst/>
          </a:prstGeom>
        </p:spPr>
        <p:txBody>
          <a:bodyPr wrap="square">
            <a:spAutoFit/>
          </a:bodyPr>
          <a:lstStyle/>
          <a:p>
            <a:r>
              <a:rPr lang="en-US" dirty="0">
                <a:solidFill>
                  <a:prstClr val="black"/>
                </a:solidFill>
                <a:latin typeface="Arial"/>
                <a:hlinkClick r:id="rId4"/>
              </a:rPr>
              <a:t>http://www.wired.com/2014/09/cyranoid-experiment</a:t>
            </a:r>
            <a:r>
              <a:rPr lang="en-US" dirty="0" smtClean="0">
                <a:solidFill>
                  <a:prstClr val="black"/>
                </a:solidFill>
                <a:latin typeface="Arial"/>
                <a:hlinkClick r:id="rId4"/>
              </a:rPr>
              <a:t>/</a:t>
            </a:r>
            <a:r>
              <a:rPr lang="en-US" dirty="0" smtClean="0">
                <a:solidFill>
                  <a:prstClr val="black"/>
                </a:solidFill>
                <a:latin typeface="Arial"/>
              </a:rPr>
              <a:t> </a:t>
            </a:r>
            <a:endParaRPr lang="en-US" dirty="0">
              <a:solidFill>
                <a:prstClr val="black"/>
              </a:solidFill>
              <a:latin typeface="Arial"/>
            </a:endParaRPr>
          </a:p>
        </p:txBody>
      </p:sp>
    </p:spTree>
    <p:extLst>
      <p:ext uri="{BB962C8B-B14F-4D97-AF65-F5344CB8AC3E}">
        <p14:creationId xmlns:p14="http://schemas.microsoft.com/office/powerpoint/2010/main" val="1409799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0-22 at 1.44.44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47" r="485"/>
          <a:stretch/>
        </p:blipFill>
        <p:spPr>
          <a:xfrm>
            <a:off x="1206500" y="168805"/>
            <a:ext cx="6688667" cy="5387975"/>
          </a:xfrm>
        </p:spPr>
      </p:pic>
      <p:sp>
        <p:nvSpPr>
          <p:cNvPr id="5" name="Rectangle 4"/>
          <p:cNvSpPr/>
          <p:nvPr/>
        </p:nvSpPr>
        <p:spPr>
          <a:xfrm>
            <a:off x="1206500" y="5556780"/>
            <a:ext cx="2994780" cy="369332"/>
          </a:xfrm>
          <a:prstGeom prst="rect">
            <a:avLst/>
          </a:prstGeom>
        </p:spPr>
        <p:txBody>
          <a:bodyPr wrap="none">
            <a:spAutoFit/>
          </a:bodyPr>
          <a:lstStyle/>
          <a:p>
            <a:r>
              <a:rPr lang="en-US" dirty="0">
                <a:solidFill>
                  <a:prstClr val="black"/>
                </a:solidFill>
                <a:latin typeface="Arial"/>
                <a:hlinkClick r:id="rId3"/>
              </a:rPr>
              <a:t>http://youtu.be/</a:t>
            </a:r>
            <a:r>
              <a:rPr lang="en-US" dirty="0" smtClean="0">
                <a:solidFill>
                  <a:prstClr val="black"/>
                </a:solidFill>
                <a:latin typeface="Arial"/>
                <a:hlinkClick r:id="rId3"/>
              </a:rPr>
              <a:t>z8iEogscUl8</a:t>
            </a:r>
            <a:r>
              <a:rPr lang="en-US" dirty="0" smtClean="0">
                <a:solidFill>
                  <a:prstClr val="black"/>
                </a:solidFill>
                <a:latin typeface="Arial"/>
              </a:rPr>
              <a:t> </a:t>
            </a:r>
            <a:endParaRPr lang="en-US" dirty="0">
              <a:solidFill>
                <a:prstClr val="black"/>
              </a:solidFill>
              <a:latin typeface="Arial"/>
            </a:endParaRPr>
          </a:p>
        </p:txBody>
      </p:sp>
    </p:spTree>
    <p:extLst>
      <p:ext uri="{BB962C8B-B14F-4D97-AF65-F5344CB8AC3E}">
        <p14:creationId xmlns:p14="http://schemas.microsoft.com/office/powerpoint/2010/main" val="968374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2593"/>
            <a:ext cx="8229600" cy="1016000"/>
          </a:xfrm>
        </p:spPr>
        <p:txBody>
          <a:bodyPr>
            <a:normAutofit/>
          </a:bodyPr>
          <a:lstStyle/>
          <a:p>
            <a:r>
              <a:rPr lang="en-US" b="1" dirty="0">
                <a:solidFill>
                  <a:srgbClr val="FFFF00"/>
                </a:solidFill>
                <a:latin typeface="+mn-lt"/>
              </a:rPr>
              <a:t>F</a:t>
            </a:r>
            <a:r>
              <a:rPr lang="en-US" b="1" dirty="0" smtClean="0">
                <a:solidFill>
                  <a:srgbClr val="FFFF00"/>
                </a:solidFill>
                <a:latin typeface="+mn-lt"/>
              </a:rPr>
              <a:t>rom </a:t>
            </a:r>
            <a:r>
              <a:rPr lang="en-US" b="1" dirty="0" err="1" smtClean="0">
                <a:solidFill>
                  <a:srgbClr val="FFFF00"/>
                </a:solidFill>
                <a:latin typeface="+mn-lt"/>
              </a:rPr>
              <a:t>Michio</a:t>
            </a:r>
            <a:r>
              <a:rPr lang="en-US" b="1" dirty="0" smtClean="0">
                <a:solidFill>
                  <a:srgbClr val="FFFF00"/>
                </a:solidFill>
                <a:latin typeface="+mn-lt"/>
              </a:rPr>
              <a:t> </a:t>
            </a:r>
            <a:r>
              <a:rPr lang="en-US" b="1" dirty="0" err="1" smtClean="0">
                <a:solidFill>
                  <a:srgbClr val="FFFF00"/>
                </a:solidFill>
                <a:latin typeface="+mn-lt"/>
              </a:rPr>
              <a:t>Kaku</a:t>
            </a:r>
            <a:endParaRPr lang="en-US" b="1" dirty="0">
              <a:solidFill>
                <a:srgbClr val="FFFF00"/>
              </a:solidFill>
              <a:latin typeface="+mn-lt"/>
            </a:endParaRPr>
          </a:p>
        </p:txBody>
      </p:sp>
      <p:sp>
        <p:nvSpPr>
          <p:cNvPr id="3" name="Content Placeholder 2"/>
          <p:cNvSpPr>
            <a:spLocks noGrp="1"/>
          </p:cNvSpPr>
          <p:nvPr>
            <p:ph sz="quarter" idx="10"/>
          </p:nvPr>
        </p:nvSpPr>
        <p:spPr>
          <a:xfrm>
            <a:off x="457200" y="1088593"/>
            <a:ext cx="8686800" cy="4880407"/>
          </a:xfrm>
        </p:spPr>
        <p:txBody>
          <a:bodyPr/>
          <a:lstStyle/>
          <a:p>
            <a:pPr marL="0" indent="0">
              <a:buNone/>
            </a:pPr>
            <a:r>
              <a:rPr lang="en-US" sz="2800" dirty="0" smtClean="0">
                <a:solidFill>
                  <a:schemeClr val="bg1"/>
                </a:solidFill>
                <a:latin typeface="+mn-lt"/>
              </a:rPr>
              <a:t>“</a:t>
            </a:r>
            <a:r>
              <a:rPr lang="en-US" sz="2800" dirty="0" smtClean="0">
                <a:solidFill>
                  <a:srgbClr val="FFFF00"/>
                </a:solidFill>
                <a:latin typeface="+mn-lt"/>
              </a:rPr>
              <a:t>For </a:t>
            </a:r>
            <a:r>
              <a:rPr lang="en-US" sz="2800" dirty="0">
                <a:solidFill>
                  <a:srgbClr val="FFFF00"/>
                </a:solidFill>
                <a:latin typeface="+mn-lt"/>
              </a:rPr>
              <a:t>the foreseeable future, </a:t>
            </a:r>
            <a:r>
              <a:rPr lang="en-US" sz="2800" dirty="0">
                <a:solidFill>
                  <a:schemeClr val="bg1"/>
                </a:solidFill>
                <a:latin typeface="+mn-lt"/>
              </a:rPr>
              <a:t>the question is not whether someone will be able to read our thoughts secretly from a remote, concealed device, but </a:t>
            </a:r>
            <a:r>
              <a:rPr lang="en-US" sz="2800" dirty="0">
                <a:solidFill>
                  <a:srgbClr val="FFFF00"/>
                </a:solidFill>
                <a:latin typeface="+mn-lt"/>
              </a:rPr>
              <a:t>whether we will willingly allow our thoughts to be </a:t>
            </a:r>
            <a:r>
              <a:rPr lang="en-US" sz="2800" dirty="0" smtClean="0">
                <a:solidFill>
                  <a:srgbClr val="FFFF00"/>
                </a:solidFill>
                <a:latin typeface="+mn-lt"/>
              </a:rPr>
              <a:t>recorded</a:t>
            </a:r>
            <a:r>
              <a:rPr lang="en-US" sz="2800" dirty="0" smtClean="0">
                <a:solidFill>
                  <a:schemeClr val="bg1"/>
                </a:solidFill>
                <a:latin typeface="+mn-lt"/>
              </a:rPr>
              <a:t>. </a:t>
            </a:r>
            <a:r>
              <a:rPr lang="en-US" sz="2800" dirty="0">
                <a:solidFill>
                  <a:schemeClr val="bg1"/>
                </a:solidFill>
                <a:latin typeface="+mn-lt"/>
              </a:rPr>
              <a:t>What </a:t>
            </a:r>
            <a:r>
              <a:rPr lang="en-US" sz="2800" dirty="0" smtClean="0">
                <a:solidFill>
                  <a:schemeClr val="bg1"/>
                </a:solidFill>
                <a:latin typeface="+mn-lt"/>
              </a:rPr>
              <a:t>happens</a:t>
            </a:r>
            <a:r>
              <a:rPr lang="en-US" sz="2800" dirty="0">
                <a:solidFill>
                  <a:schemeClr val="bg1"/>
                </a:solidFill>
                <a:latin typeface="+mn-lt"/>
              </a:rPr>
              <a:t> </a:t>
            </a:r>
            <a:r>
              <a:rPr lang="en-US" sz="2800" dirty="0" smtClean="0">
                <a:solidFill>
                  <a:schemeClr val="bg1"/>
                </a:solidFill>
                <a:latin typeface="+mn-lt"/>
              </a:rPr>
              <a:t>when some </a:t>
            </a:r>
            <a:r>
              <a:rPr lang="en-US" sz="2800" dirty="0">
                <a:solidFill>
                  <a:schemeClr val="bg1"/>
                </a:solidFill>
                <a:latin typeface="+mn-lt"/>
              </a:rPr>
              <a:t>unscrupulous person gets </a:t>
            </a:r>
            <a:r>
              <a:rPr lang="en-US" sz="2800" dirty="0" smtClean="0">
                <a:solidFill>
                  <a:schemeClr val="bg1"/>
                </a:solidFill>
                <a:latin typeface="+mn-lt"/>
              </a:rPr>
              <a:t>unauthorized </a:t>
            </a:r>
            <a:r>
              <a:rPr lang="en-US" sz="2800" dirty="0">
                <a:solidFill>
                  <a:schemeClr val="bg1"/>
                </a:solidFill>
                <a:latin typeface="+mn-lt"/>
              </a:rPr>
              <a:t>access to those files?...</a:t>
            </a:r>
            <a:endParaRPr lang="en-CA" sz="2800" dirty="0">
              <a:solidFill>
                <a:schemeClr val="bg1"/>
              </a:solidFill>
              <a:latin typeface="+mn-lt"/>
            </a:endParaRPr>
          </a:p>
          <a:p>
            <a:pPr marL="0" indent="0">
              <a:buNone/>
            </a:pPr>
            <a:r>
              <a:rPr lang="en-US" sz="2800" dirty="0" smtClean="0">
                <a:solidFill>
                  <a:srgbClr val="FFFF00"/>
                </a:solidFill>
                <a:latin typeface="+mn-lt"/>
              </a:rPr>
              <a:t>Once </a:t>
            </a:r>
            <a:r>
              <a:rPr lang="en-US" sz="2800" dirty="0">
                <a:solidFill>
                  <a:srgbClr val="FFFF00"/>
                </a:solidFill>
                <a:latin typeface="+mn-lt"/>
              </a:rPr>
              <a:t>it </a:t>
            </a:r>
            <a:r>
              <a:rPr lang="en-US" sz="2800" dirty="0" smtClean="0">
                <a:solidFill>
                  <a:srgbClr val="FFFF00"/>
                </a:solidFill>
                <a:latin typeface="+mn-lt"/>
              </a:rPr>
              <a:t>becomes </a:t>
            </a:r>
            <a:r>
              <a:rPr lang="en-US" sz="2800" dirty="0">
                <a:solidFill>
                  <a:srgbClr val="FFFF00"/>
                </a:solidFill>
                <a:latin typeface="+mn-lt"/>
              </a:rPr>
              <a:t>possible to read people’s minds and make recordings, a host of other ethical and legal questions will arise. </a:t>
            </a:r>
            <a:r>
              <a:rPr lang="en-US" sz="2800" dirty="0">
                <a:solidFill>
                  <a:schemeClr val="bg1"/>
                </a:solidFill>
                <a:latin typeface="+mn-lt"/>
              </a:rPr>
              <a:t>This happens whenever any new technology is introduced</a:t>
            </a:r>
            <a:r>
              <a:rPr lang="en-US" sz="2800" dirty="0" smtClean="0">
                <a:solidFill>
                  <a:schemeClr val="bg1"/>
                </a:solidFill>
                <a:latin typeface="+mn-lt"/>
              </a:rPr>
              <a:t>…”</a:t>
            </a:r>
            <a:endParaRPr lang="en-CA" sz="2800" dirty="0">
              <a:solidFill>
                <a:schemeClr val="bg1"/>
              </a:solidFill>
              <a:latin typeface="+mn-lt"/>
            </a:endParaRPr>
          </a:p>
          <a:p>
            <a:pPr marL="0" indent="0">
              <a:buNone/>
            </a:pPr>
            <a:endParaRPr lang="en-US" dirty="0"/>
          </a:p>
        </p:txBody>
      </p:sp>
      <p:pic>
        <p:nvPicPr>
          <p:cNvPr id="4" name="Picture 3" descr="imgr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94501" y="4417458"/>
            <a:ext cx="1164166" cy="1771835"/>
          </a:xfrm>
          <a:prstGeom prst="rect">
            <a:avLst/>
          </a:prstGeom>
        </p:spPr>
      </p:pic>
    </p:spTree>
    <p:extLst>
      <p:ext uri="{BB962C8B-B14F-4D97-AF65-F5344CB8AC3E}">
        <p14:creationId xmlns:p14="http://schemas.microsoft.com/office/powerpoint/2010/main" val="679289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1-12 at 11.42.57 PM.png"/>
          <p:cNvPicPr>
            <a:picLocks noGrp="1" noChangeAspect="1"/>
          </p:cNvPicPr>
          <p:nvPr>
            <p:ph sz="quarter" idx="10"/>
          </p:nvPr>
        </p:nvPicPr>
        <p:blipFill>
          <a:blip r:embed="rId2">
            <a:extLst>
              <a:ext uri="{28A0092B-C50C-407E-A947-70E740481C1C}">
                <a14:useLocalDpi xmlns:a14="http://schemas.microsoft.com/office/drawing/2010/main" val="0"/>
              </a:ext>
            </a:extLst>
          </a:blip>
          <a:srcRect l="-11" r="-11"/>
          <a:stretch>
            <a:fillRect/>
          </a:stretch>
        </p:blipFill>
        <p:spPr>
          <a:xfrm>
            <a:off x="133672" y="561326"/>
            <a:ext cx="8872479" cy="4655313"/>
          </a:xfrm>
        </p:spPr>
      </p:pic>
      <p:sp>
        <p:nvSpPr>
          <p:cNvPr id="5" name="Rectangle 4"/>
          <p:cNvSpPr/>
          <p:nvPr/>
        </p:nvSpPr>
        <p:spPr>
          <a:xfrm>
            <a:off x="133672" y="5216639"/>
            <a:ext cx="9010328" cy="646331"/>
          </a:xfrm>
          <a:prstGeom prst="rect">
            <a:avLst/>
          </a:prstGeom>
        </p:spPr>
        <p:txBody>
          <a:bodyPr wrap="square">
            <a:spAutoFit/>
          </a:bodyPr>
          <a:lstStyle/>
          <a:p>
            <a:r>
              <a:rPr lang="en-US" dirty="0">
                <a:hlinkClick r:id="rId3"/>
              </a:rPr>
              <a:t>http://www.slate.com/blogs/future_tense/2014/06/13/</a:t>
            </a:r>
            <a:r>
              <a:rPr lang="en-US" dirty="0" smtClean="0">
                <a:hlinkClick r:id="rId3"/>
              </a:rPr>
              <a:t>emotient_vibraimage_we_need_to_regulate_emotion_detecting_technology.html</a:t>
            </a:r>
            <a:r>
              <a:rPr lang="en-US" dirty="0" smtClean="0"/>
              <a:t> </a:t>
            </a:r>
            <a:endParaRPr lang="en-US" dirty="0"/>
          </a:p>
        </p:txBody>
      </p:sp>
    </p:spTree>
    <p:extLst>
      <p:ext uri="{BB962C8B-B14F-4D97-AF65-F5344CB8AC3E}">
        <p14:creationId xmlns:p14="http://schemas.microsoft.com/office/powerpoint/2010/main" val="3639826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00"/>
                </a:solidFill>
                <a:latin typeface="+mn-lt"/>
              </a:rPr>
              <a:t>      Which Brings Us To….</a:t>
            </a:r>
            <a:endParaRPr lang="en-US" sz="4400" b="1" dirty="0">
              <a:solidFill>
                <a:srgbClr val="FFFF00"/>
              </a:solidFill>
              <a:latin typeface="+mn-lt"/>
            </a:endParaRPr>
          </a:p>
        </p:txBody>
      </p:sp>
      <p:pic>
        <p:nvPicPr>
          <p:cNvPr id="4" name="Content Placeholder 3" descr="The_Matrix_Poster.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132" r="607"/>
          <a:stretch/>
        </p:blipFill>
        <p:spPr>
          <a:xfrm>
            <a:off x="2807113" y="1109549"/>
            <a:ext cx="3525598" cy="4846264"/>
          </a:xfrm>
        </p:spPr>
      </p:pic>
    </p:spTree>
    <p:extLst>
      <p:ext uri="{BB962C8B-B14F-4D97-AF65-F5344CB8AC3E}">
        <p14:creationId xmlns:p14="http://schemas.microsoft.com/office/powerpoint/2010/main" val="3204925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Autofit/>
          </a:bodyPr>
          <a:lstStyle/>
          <a:p>
            <a:r>
              <a:rPr lang="en-US" sz="4400" b="1" dirty="0" smtClean="0">
                <a:solidFill>
                  <a:srgbClr val="FFFF00"/>
                </a:solidFill>
                <a:latin typeface="+mn-lt"/>
              </a:rPr>
              <a:t>And What/Who Do You Believe?..</a:t>
            </a:r>
            <a:endParaRPr lang="en-US" sz="4400" b="1" dirty="0">
              <a:solidFill>
                <a:srgbClr val="FFFF00"/>
              </a:solidFill>
              <a:latin typeface="+mn-lt"/>
            </a:endParaRPr>
          </a:p>
        </p:txBody>
      </p:sp>
      <p:pic>
        <p:nvPicPr>
          <p:cNvPr id="4" name="Content Placeholder 3" descr="220px-Edward_Snowden-2.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690" r="-155"/>
          <a:stretch/>
        </p:blipFill>
        <p:spPr>
          <a:xfrm>
            <a:off x="-31858" y="1353634"/>
            <a:ext cx="3798312" cy="4536903"/>
          </a:xfrm>
        </p:spPr>
      </p:pic>
      <p:pic>
        <p:nvPicPr>
          <p:cNvPr id="5" name="Picture 4" descr="Screen Shot 2015-01-12 at 11.07.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6454" y="1353635"/>
            <a:ext cx="5377546" cy="4536903"/>
          </a:xfrm>
          <a:prstGeom prst="rect">
            <a:avLst/>
          </a:prstGeom>
        </p:spPr>
      </p:pic>
    </p:spTree>
    <p:extLst>
      <p:ext uri="{BB962C8B-B14F-4D97-AF65-F5344CB8AC3E}">
        <p14:creationId xmlns:p14="http://schemas.microsoft.com/office/powerpoint/2010/main" val="920883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1-12 at 11.23.17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646" r="-575"/>
          <a:stretch/>
        </p:blipFill>
        <p:spPr>
          <a:xfrm>
            <a:off x="1002540" y="121345"/>
            <a:ext cx="7101325" cy="5228348"/>
          </a:xfrm>
        </p:spPr>
      </p:pic>
      <p:sp>
        <p:nvSpPr>
          <p:cNvPr id="5" name="Rectangle 4"/>
          <p:cNvSpPr/>
          <p:nvPr/>
        </p:nvSpPr>
        <p:spPr>
          <a:xfrm>
            <a:off x="0" y="5349693"/>
            <a:ext cx="9144000" cy="646331"/>
          </a:xfrm>
          <a:prstGeom prst="rect">
            <a:avLst/>
          </a:prstGeom>
        </p:spPr>
        <p:txBody>
          <a:bodyPr wrap="square">
            <a:spAutoFit/>
          </a:bodyPr>
          <a:lstStyle/>
          <a:p>
            <a:r>
              <a:rPr lang="en-US" dirty="0">
                <a:hlinkClick r:id="rId3"/>
              </a:rPr>
              <a:t>http://www.theguardian.com/commentisfree/2015/jan/04/internet-freedom-china-russia-us-google-microsoft-digital-</a:t>
            </a:r>
            <a:r>
              <a:rPr lang="en-US" dirty="0" smtClean="0">
                <a:hlinkClick r:id="rId3"/>
              </a:rPr>
              <a:t>sovereignty</a:t>
            </a:r>
            <a:r>
              <a:rPr lang="en-US" dirty="0" smtClean="0"/>
              <a:t> </a:t>
            </a:r>
            <a:endParaRPr lang="en-US" dirty="0"/>
          </a:p>
        </p:txBody>
      </p:sp>
    </p:spTree>
    <p:extLst>
      <p:ext uri="{BB962C8B-B14F-4D97-AF65-F5344CB8AC3E}">
        <p14:creationId xmlns:p14="http://schemas.microsoft.com/office/powerpoint/2010/main" val="1797118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229600" cy="1081541"/>
          </a:xfrm>
        </p:spPr>
        <p:txBody>
          <a:bodyPr>
            <a:normAutofit/>
          </a:bodyPr>
          <a:lstStyle/>
          <a:p>
            <a:r>
              <a:rPr lang="en-US" b="1" dirty="0" smtClean="0">
                <a:solidFill>
                  <a:srgbClr val="FFFFFF"/>
                </a:solidFill>
                <a:latin typeface="American Typewriter"/>
                <a:cs typeface="American Typewriter"/>
              </a:rPr>
              <a:t>  </a:t>
            </a:r>
            <a:r>
              <a:rPr lang="en-US" sz="6000" b="1" dirty="0" smtClean="0">
                <a:solidFill>
                  <a:srgbClr val="FFFFFF"/>
                </a:solidFill>
                <a:latin typeface="American Typewriter"/>
                <a:cs typeface="American Typewriter"/>
              </a:rPr>
              <a:t>Who is a CREATOR?</a:t>
            </a:r>
            <a:endParaRPr lang="en-US" sz="6000" dirty="0">
              <a:solidFill>
                <a:srgbClr val="FFFFFF"/>
              </a:solidFill>
            </a:endParaRPr>
          </a:p>
        </p:txBody>
      </p:sp>
      <p:sp>
        <p:nvSpPr>
          <p:cNvPr id="3" name="Content Placeholder 2"/>
          <p:cNvSpPr>
            <a:spLocks noGrp="1"/>
          </p:cNvSpPr>
          <p:nvPr>
            <p:ph sz="quarter" idx="10"/>
          </p:nvPr>
        </p:nvSpPr>
        <p:spPr/>
        <p:txBody>
          <a:bodyPr/>
          <a:lstStyle/>
          <a:p>
            <a:pPr marL="0" indent="0">
              <a:buNone/>
            </a:pPr>
            <a:endParaRPr lang="en-US" sz="4000" dirty="0" smtClean="0">
              <a:solidFill>
                <a:srgbClr val="0000FF"/>
              </a:solidFill>
            </a:endParaRPr>
          </a:p>
          <a:p>
            <a:pPr marL="0" indent="0">
              <a:buNone/>
            </a:pPr>
            <a:r>
              <a:rPr lang="en-US" sz="3600" dirty="0" smtClean="0">
                <a:solidFill>
                  <a:srgbClr val="FFFF00"/>
                </a:solidFill>
              </a:rPr>
              <a:t>“</a:t>
            </a:r>
            <a:r>
              <a:rPr lang="en-US" sz="3600" dirty="0">
                <a:solidFill>
                  <a:srgbClr val="FFFF00"/>
                </a:solidFill>
              </a:rPr>
              <a:t>T</a:t>
            </a:r>
            <a:r>
              <a:rPr lang="en-US" sz="3600" i="1" dirty="0">
                <a:solidFill>
                  <a:srgbClr val="FFFF00"/>
                </a:solidFill>
              </a:rPr>
              <a:t>he creative is the place where no one else has ever been. You have to leave the city of your comfort and go into the wilderness of your intuition. What you’ll discover will be wonderful. </a:t>
            </a:r>
            <a:r>
              <a:rPr lang="en-US" sz="3600" b="1" i="1" dirty="0">
                <a:solidFill>
                  <a:srgbClr val="FFFF00"/>
                </a:solidFill>
              </a:rPr>
              <a:t>What you’ll discover is yourself</a:t>
            </a:r>
            <a:r>
              <a:rPr lang="en-US" sz="3600" dirty="0">
                <a:solidFill>
                  <a:srgbClr val="FFFF00"/>
                </a:solidFill>
              </a:rPr>
              <a:t>.”</a:t>
            </a:r>
          </a:p>
          <a:p>
            <a:endParaRPr lang="en-US" dirty="0"/>
          </a:p>
        </p:txBody>
      </p:sp>
    </p:spTree>
    <p:extLst>
      <p:ext uri="{BB962C8B-B14F-4D97-AF65-F5344CB8AC3E}">
        <p14:creationId xmlns:p14="http://schemas.microsoft.com/office/powerpoint/2010/main" val="2089444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0762" y="126055"/>
            <a:ext cx="8843238" cy="1016000"/>
          </a:xfrm>
        </p:spPr>
        <p:txBody>
          <a:bodyPr>
            <a:noAutofit/>
          </a:bodyPr>
          <a:lstStyle/>
          <a:p>
            <a:r>
              <a:rPr lang="en-US" sz="4400" b="1" dirty="0" smtClean="0">
                <a:solidFill>
                  <a:srgbClr val="FF0000"/>
                </a:solidFill>
                <a:latin typeface="+mn-lt"/>
              </a:rPr>
              <a:t>&amp; Freedom Bleeds Many Ways…</a:t>
            </a:r>
            <a:endParaRPr lang="en-US" sz="4400" b="1" dirty="0">
              <a:solidFill>
                <a:srgbClr val="FF0000"/>
              </a:solidFill>
              <a:latin typeface="+mn-lt"/>
            </a:endParaRPr>
          </a:p>
        </p:txBody>
      </p:sp>
      <p:pic>
        <p:nvPicPr>
          <p:cNvPr id="4" name="Content Placeholder 3" descr="Je_suis_Charlie,_Brussels_11_January_2015_(123).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 r="82"/>
          <a:stretch/>
        </p:blipFill>
        <p:spPr>
          <a:xfrm>
            <a:off x="367081" y="1141412"/>
            <a:ext cx="8505398" cy="4801963"/>
          </a:xfrm>
        </p:spPr>
      </p:pic>
    </p:spTree>
    <p:extLst>
      <p:ext uri="{BB962C8B-B14F-4D97-AF65-F5344CB8AC3E}">
        <p14:creationId xmlns:p14="http://schemas.microsoft.com/office/powerpoint/2010/main" val="3061726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016000"/>
            <a:ext cx="8229600" cy="4710134"/>
          </a:xfrm>
        </p:spPr>
        <p:txBody>
          <a:bodyPr>
            <a:normAutofit/>
          </a:bodyPr>
          <a:lstStyle/>
          <a:p>
            <a:pPr marL="0" indent="0">
              <a:buNone/>
            </a:pPr>
            <a:r>
              <a:rPr lang="en-US" sz="3200" b="1" dirty="0" smtClean="0">
                <a:solidFill>
                  <a:schemeClr val="bg1"/>
                </a:solidFill>
                <a:latin typeface="+mn-lt"/>
              </a:rPr>
              <a:t>“Girls Lean Back Everywhere: The Law of Obscenity and the Assault on Genius” - </a:t>
            </a:r>
            <a:r>
              <a:rPr lang="en-US" sz="3200" b="1" dirty="0" smtClean="0">
                <a:solidFill>
                  <a:schemeClr val="accent2"/>
                </a:solidFill>
                <a:latin typeface="+mn-lt"/>
              </a:rPr>
              <a:t>Edward De </a:t>
            </a:r>
            <a:r>
              <a:rPr lang="en-US" sz="3200" b="1" dirty="0" err="1" smtClean="0">
                <a:solidFill>
                  <a:schemeClr val="accent2"/>
                </a:solidFill>
                <a:latin typeface="+mn-lt"/>
              </a:rPr>
              <a:t>Grazia</a:t>
            </a:r>
            <a:endParaRPr lang="en-US" sz="3200" b="1" dirty="0" smtClean="0">
              <a:solidFill>
                <a:schemeClr val="accent2"/>
              </a:solidFill>
              <a:latin typeface="+mn-lt"/>
            </a:endParaRPr>
          </a:p>
          <a:p>
            <a:pPr marL="0" indent="0">
              <a:buNone/>
            </a:pPr>
            <a:endParaRPr lang="en-US" sz="3200" b="1" dirty="0">
              <a:solidFill>
                <a:schemeClr val="accent2"/>
              </a:solidFill>
              <a:latin typeface="+mn-lt"/>
            </a:endParaRPr>
          </a:p>
          <a:p>
            <a:pPr marL="0" indent="0">
              <a:buNone/>
            </a:pPr>
            <a:r>
              <a:rPr lang="en-US" sz="4400" b="1" dirty="0" smtClean="0">
                <a:solidFill>
                  <a:srgbClr val="CCFFCC"/>
                </a:solidFill>
                <a:latin typeface="+mn-lt"/>
              </a:rPr>
              <a:t>Query: </a:t>
            </a:r>
            <a:r>
              <a:rPr lang="en-US" sz="4400" b="1" dirty="0" smtClean="0">
                <a:solidFill>
                  <a:schemeClr val="accent5"/>
                </a:solidFill>
                <a:latin typeface="+mn-lt"/>
              </a:rPr>
              <a:t>Is all</a:t>
            </a:r>
          </a:p>
          <a:p>
            <a:pPr marL="0" indent="0">
              <a:buNone/>
            </a:pPr>
            <a:r>
              <a:rPr lang="en-US" sz="4400" b="1" dirty="0" smtClean="0">
                <a:solidFill>
                  <a:schemeClr val="accent5"/>
                </a:solidFill>
                <a:latin typeface="+mn-lt"/>
              </a:rPr>
              <a:t>Art political?</a:t>
            </a:r>
          </a:p>
        </p:txBody>
      </p:sp>
      <p:pic>
        <p:nvPicPr>
          <p:cNvPr id="5" name="Picture 4"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261" y="2050258"/>
            <a:ext cx="2517913" cy="3988773"/>
          </a:xfrm>
          <a:prstGeom prst="rect">
            <a:avLst/>
          </a:prstGeom>
        </p:spPr>
      </p:pic>
    </p:spTree>
    <p:extLst>
      <p:ext uri="{BB962C8B-B14F-4D97-AF65-F5344CB8AC3E}">
        <p14:creationId xmlns:p14="http://schemas.microsoft.com/office/powerpoint/2010/main" val="217809143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2497"/>
            <a:ext cx="8229600" cy="1016000"/>
          </a:xfrm>
        </p:spPr>
        <p:txBody>
          <a:bodyPr>
            <a:normAutofit/>
          </a:bodyPr>
          <a:lstStyle/>
          <a:p>
            <a:r>
              <a:rPr lang="en-US" sz="4800" b="1" dirty="0" smtClean="0">
                <a:solidFill>
                  <a:srgbClr val="FFFF00"/>
                </a:solidFill>
                <a:latin typeface="+mn-lt"/>
              </a:rPr>
              <a:t>  And Hope Comes Too…</a:t>
            </a:r>
            <a:endParaRPr lang="en-US" sz="4800" b="1" dirty="0">
              <a:solidFill>
                <a:srgbClr val="FFFF00"/>
              </a:solidFill>
              <a:latin typeface="+mn-lt"/>
            </a:endParaRPr>
          </a:p>
        </p:txBody>
      </p:sp>
      <p:pic>
        <p:nvPicPr>
          <p:cNvPr id="4" name="Content Placeholder 3" descr="Screen Shot 2015-01-12 at 11.16.40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79" r="-472"/>
          <a:stretch/>
        </p:blipFill>
        <p:spPr>
          <a:xfrm>
            <a:off x="909319" y="1058497"/>
            <a:ext cx="7344927" cy="4866929"/>
          </a:xfrm>
        </p:spPr>
      </p:pic>
    </p:spTree>
    <p:extLst>
      <p:ext uri="{BB962C8B-B14F-4D97-AF65-F5344CB8AC3E}">
        <p14:creationId xmlns:p14="http://schemas.microsoft.com/office/powerpoint/2010/main" val="3801968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2497"/>
            <a:ext cx="8229600" cy="1016000"/>
          </a:xfrm>
        </p:spPr>
        <p:txBody>
          <a:bodyPr>
            <a:normAutofit/>
          </a:bodyPr>
          <a:lstStyle/>
          <a:p>
            <a:r>
              <a:rPr lang="en-US" sz="4800" b="1" dirty="0" smtClean="0">
                <a:solidFill>
                  <a:srgbClr val="FFFF00"/>
                </a:solidFill>
                <a:latin typeface="+mn-lt"/>
              </a:rPr>
              <a:t>    And a new “old” one…</a:t>
            </a:r>
            <a:endParaRPr lang="en-US" sz="4800" b="1" dirty="0">
              <a:solidFill>
                <a:srgbClr val="FFFF00"/>
              </a:solidFill>
              <a:latin typeface="+mn-lt"/>
            </a:endParaRPr>
          </a:p>
        </p:txBody>
      </p:sp>
      <p:pic>
        <p:nvPicPr>
          <p:cNvPr id="4" name="Content Placeholder 3"/>
          <p:cNvPicPr>
            <a:picLocks noGrp="1" noChangeAspect="1"/>
          </p:cNvPicPr>
          <p:nvPr>
            <p:ph sz="quarter" idx="10"/>
          </p:nvPr>
        </p:nvPicPr>
        <p:blipFill rotWithShape="1">
          <a:blip r:embed="rId2"/>
          <a:srcRect l="-338" r="-187"/>
          <a:stretch/>
        </p:blipFill>
        <p:spPr>
          <a:xfrm>
            <a:off x="3174710" y="1058497"/>
            <a:ext cx="2790403" cy="4318000"/>
          </a:xfrm>
        </p:spPr>
      </p:pic>
      <p:sp>
        <p:nvSpPr>
          <p:cNvPr id="5" name="Rectangle 4"/>
          <p:cNvSpPr/>
          <p:nvPr/>
        </p:nvSpPr>
        <p:spPr>
          <a:xfrm>
            <a:off x="1041967" y="5428926"/>
            <a:ext cx="7439456" cy="584776"/>
          </a:xfrm>
          <a:prstGeom prst="rect">
            <a:avLst/>
          </a:prstGeom>
        </p:spPr>
        <p:txBody>
          <a:bodyPr wrap="none">
            <a:spAutoFit/>
          </a:bodyPr>
          <a:lstStyle/>
          <a:p>
            <a:r>
              <a:rPr lang="en-US" sz="3200" dirty="0">
                <a:hlinkClick r:id="rId3"/>
              </a:rPr>
              <a:t>http://www.gutenberg.org/ebooks/</a:t>
            </a:r>
            <a:r>
              <a:rPr lang="en-US" sz="3200" dirty="0" smtClean="0">
                <a:hlinkClick r:id="rId3"/>
              </a:rPr>
              <a:t>10684</a:t>
            </a:r>
            <a:r>
              <a:rPr lang="en-US" dirty="0" smtClean="0"/>
              <a:t> </a:t>
            </a:r>
            <a:endParaRPr lang="en-US" dirty="0"/>
          </a:p>
        </p:txBody>
      </p:sp>
    </p:spTree>
    <p:extLst>
      <p:ext uri="{BB962C8B-B14F-4D97-AF65-F5344CB8AC3E}">
        <p14:creationId xmlns:p14="http://schemas.microsoft.com/office/powerpoint/2010/main" val="3755999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8170"/>
            <a:ext cx="8229600" cy="1016000"/>
          </a:xfrm>
        </p:spPr>
        <p:txBody>
          <a:bodyPr/>
          <a:lstStyle/>
          <a:p>
            <a:r>
              <a:rPr lang="en-US" dirty="0" smtClean="0"/>
              <a:t>   </a:t>
            </a:r>
            <a:r>
              <a:rPr lang="en-US" sz="4400" b="1" dirty="0" smtClean="0">
                <a:solidFill>
                  <a:srgbClr val="FFFF00"/>
                </a:solidFill>
                <a:latin typeface="+mn-lt"/>
              </a:rPr>
              <a:t>Charter of Rights (Canada)</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144170"/>
            <a:ext cx="8530492" cy="4581964"/>
          </a:xfrm>
        </p:spPr>
        <p:txBody>
          <a:bodyPr>
            <a:normAutofit/>
          </a:bodyPr>
          <a:lstStyle/>
          <a:p>
            <a:pPr marL="0" indent="0">
              <a:buNone/>
            </a:pPr>
            <a:endParaRPr lang="en-US" dirty="0">
              <a:latin typeface="+mn-lt"/>
            </a:endParaRPr>
          </a:p>
          <a:p>
            <a:pPr marL="0" indent="0">
              <a:buNone/>
            </a:pPr>
            <a:r>
              <a:rPr lang="en-US" sz="3200" b="1" dirty="0">
                <a:solidFill>
                  <a:srgbClr val="FFFFFF"/>
                </a:solidFill>
                <a:latin typeface="+mn-lt"/>
              </a:rPr>
              <a:t>2.</a:t>
            </a:r>
            <a:r>
              <a:rPr lang="en-US" sz="3200" dirty="0">
                <a:solidFill>
                  <a:srgbClr val="FFFFFF"/>
                </a:solidFill>
                <a:latin typeface="+mn-lt"/>
              </a:rPr>
              <a:t> Everyone has the following fundamental freedoms:</a:t>
            </a:r>
          </a:p>
          <a:p>
            <a:pPr marL="0" indent="0">
              <a:buNone/>
            </a:pPr>
            <a:r>
              <a:rPr lang="en-US" sz="3200" dirty="0" smtClean="0">
                <a:solidFill>
                  <a:srgbClr val="FFFFFF"/>
                </a:solidFill>
                <a:latin typeface="+mn-lt"/>
              </a:rPr>
              <a:t>(</a:t>
            </a:r>
            <a:r>
              <a:rPr lang="en-US" sz="3200" i="1" dirty="0">
                <a:solidFill>
                  <a:srgbClr val="FFFFFF"/>
                </a:solidFill>
                <a:latin typeface="+mn-lt"/>
              </a:rPr>
              <a:t>a</a:t>
            </a:r>
            <a:r>
              <a:rPr lang="en-US" sz="3200" dirty="0">
                <a:solidFill>
                  <a:srgbClr val="FFFFFF"/>
                </a:solidFill>
                <a:latin typeface="+mn-lt"/>
              </a:rPr>
              <a:t>) freedom of conscience and religion;</a:t>
            </a:r>
          </a:p>
          <a:p>
            <a:pPr marL="0" indent="0">
              <a:buNone/>
            </a:pPr>
            <a:r>
              <a:rPr lang="en-US" sz="3200" dirty="0" smtClean="0">
                <a:solidFill>
                  <a:srgbClr val="FFFFFF"/>
                </a:solidFill>
                <a:latin typeface="+mn-lt"/>
              </a:rPr>
              <a:t>(</a:t>
            </a:r>
            <a:r>
              <a:rPr lang="en-US" sz="3200" i="1" dirty="0">
                <a:solidFill>
                  <a:srgbClr val="FFFFFF"/>
                </a:solidFill>
                <a:latin typeface="+mn-lt"/>
              </a:rPr>
              <a:t>b</a:t>
            </a:r>
            <a:r>
              <a:rPr lang="en-US" sz="3200" dirty="0">
                <a:solidFill>
                  <a:srgbClr val="FFFFFF"/>
                </a:solidFill>
                <a:latin typeface="+mn-lt"/>
              </a:rPr>
              <a:t>) </a:t>
            </a:r>
            <a:r>
              <a:rPr lang="en-US" sz="3200" dirty="0">
                <a:solidFill>
                  <a:srgbClr val="FF0000"/>
                </a:solidFill>
                <a:latin typeface="+mn-lt"/>
              </a:rPr>
              <a:t>freedom of thought</a:t>
            </a:r>
            <a:r>
              <a:rPr lang="en-US" sz="3200" dirty="0">
                <a:solidFill>
                  <a:schemeClr val="bg1"/>
                </a:solidFill>
                <a:latin typeface="+mn-lt"/>
              </a:rPr>
              <a:t>, belief, opinion and expression, </a:t>
            </a:r>
            <a:r>
              <a:rPr lang="en-US" sz="3200" dirty="0">
                <a:solidFill>
                  <a:srgbClr val="FFFFFF"/>
                </a:solidFill>
                <a:latin typeface="+mn-lt"/>
              </a:rPr>
              <a:t>including freedom of the</a:t>
            </a:r>
            <a:r>
              <a:rPr lang="en-US" sz="3200" dirty="0">
                <a:latin typeface="+mn-lt"/>
              </a:rPr>
              <a:t> </a:t>
            </a:r>
            <a:r>
              <a:rPr lang="en-US" sz="3200" dirty="0">
                <a:solidFill>
                  <a:srgbClr val="FFFFFF"/>
                </a:solidFill>
                <a:latin typeface="+mn-lt"/>
              </a:rPr>
              <a:t>press and other media of communication;</a:t>
            </a:r>
          </a:p>
          <a:p>
            <a:endParaRPr lang="en-US" dirty="0"/>
          </a:p>
        </p:txBody>
      </p:sp>
      <p:pic>
        <p:nvPicPr>
          <p:cNvPr id="4" name="Picture 3" descr="Flag_of_Canad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8020" y="4415693"/>
            <a:ext cx="3581094" cy="1804872"/>
          </a:xfrm>
          <a:prstGeom prst="rect">
            <a:avLst/>
          </a:prstGeom>
        </p:spPr>
      </p:pic>
    </p:spTree>
    <p:extLst>
      <p:ext uri="{BB962C8B-B14F-4D97-AF65-F5344CB8AC3E}">
        <p14:creationId xmlns:p14="http://schemas.microsoft.com/office/powerpoint/2010/main" val="395871577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rmAutofit/>
          </a:bodyPr>
          <a:lstStyle/>
          <a:p>
            <a:r>
              <a:rPr lang="en-US" sz="3200" b="1" dirty="0" smtClean="0">
                <a:solidFill>
                  <a:srgbClr val="FFFF00"/>
                </a:solidFill>
                <a:latin typeface="+mn-lt"/>
              </a:rPr>
              <a:t>   The Universal Declaration of Human Rights</a:t>
            </a:r>
            <a:endParaRPr lang="en-US" sz="3200" b="1" dirty="0">
              <a:solidFill>
                <a:srgbClr val="FFFF00"/>
              </a:solidFill>
              <a:latin typeface="+mn-lt"/>
            </a:endParaRPr>
          </a:p>
        </p:txBody>
      </p:sp>
      <p:sp>
        <p:nvSpPr>
          <p:cNvPr id="3" name="Content Placeholder 2"/>
          <p:cNvSpPr>
            <a:spLocks noGrp="1"/>
          </p:cNvSpPr>
          <p:nvPr>
            <p:ph sz="quarter" idx="10"/>
          </p:nvPr>
        </p:nvSpPr>
        <p:spPr>
          <a:xfrm>
            <a:off x="254000" y="1016000"/>
            <a:ext cx="8733692" cy="4710134"/>
          </a:xfrm>
        </p:spPr>
        <p:txBody>
          <a:bodyPr>
            <a:normAutofit/>
          </a:bodyPr>
          <a:lstStyle/>
          <a:p>
            <a:pPr marL="0" indent="0">
              <a:buNone/>
            </a:pPr>
            <a:r>
              <a:rPr lang="en-US" sz="2800" dirty="0">
                <a:solidFill>
                  <a:srgbClr val="FFFF00"/>
                </a:solidFill>
              </a:rPr>
              <a:t>Article 18</a:t>
            </a:r>
            <a:r>
              <a:rPr lang="en-US" sz="2800" dirty="0" smtClean="0">
                <a:solidFill>
                  <a:srgbClr val="FFFF00"/>
                </a:solidFill>
              </a:rPr>
              <a:t>. </a:t>
            </a:r>
            <a:r>
              <a:rPr lang="en-US" sz="2800" dirty="0" smtClean="0">
                <a:solidFill>
                  <a:srgbClr val="FFFFFF"/>
                </a:solidFill>
              </a:rPr>
              <a:t>Everyone </a:t>
            </a:r>
            <a:r>
              <a:rPr lang="en-US" sz="2800" dirty="0">
                <a:solidFill>
                  <a:srgbClr val="FFFFFF"/>
                </a:solidFill>
              </a:rPr>
              <a:t>has the right to </a:t>
            </a:r>
            <a:r>
              <a:rPr lang="en-US" sz="2800" dirty="0">
                <a:solidFill>
                  <a:srgbClr val="FF0000"/>
                </a:solidFill>
              </a:rPr>
              <a:t>freedom of</a:t>
            </a:r>
            <a:r>
              <a:rPr lang="en-US" sz="2800" dirty="0">
                <a:solidFill>
                  <a:srgbClr val="FFFFFF"/>
                </a:solidFill>
              </a:rPr>
              <a:t> </a:t>
            </a:r>
            <a:r>
              <a:rPr lang="en-US" sz="2800" dirty="0">
                <a:solidFill>
                  <a:srgbClr val="FF0000"/>
                </a:solidFill>
              </a:rPr>
              <a:t>thought</a:t>
            </a:r>
            <a:r>
              <a:rPr lang="en-US" sz="2800" dirty="0">
                <a:solidFill>
                  <a:srgbClr val="FFFFFF"/>
                </a:solidFill>
              </a:rPr>
              <a:t>, conscience and religion; this right includes freedom to change his religion or belief, and freedom, either alone or in community with others and in public or private, to manifest his religion or belief in teaching, practice, worship and observance.</a:t>
            </a:r>
          </a:p>
          <a:p>
            <a:pPr marL="0" indent="0">
              <a:buNone/>
            </a:pPr>
            <a:r>
              <a:rPr lang="en-US" sz="2800" dirty="0" smtClean="0">
                <a:solidFill>
                  <a:srgbClr val="FFFF00"/>
                </a:solidFill>
              </a:rPr>
              <a:t>Article </a:t>
            </a:r>
            <a:r>
              <a:rPr lang="en-US" sz="2800" dirty="0">
                <a:solidFill>
                  <a:srgbClr val="FFFF00"/>
                </a:solidFill>
              </a:rPr>
              <a:t>19</a:t>
            </a:r>
            <a:r>
              <a:rPr lang="en-US" sz="2800" dirty="0" smtClean="0">
                <a:solidFill>
                  <a:srgbClr val="FFFF00"/>
                </a:solidFill>
              </a:rPr>
              <a:t>. </a:t>
            </a:r>
            <a:r>
              <a:rPr lang="en-US" sz="2800" dirty="0" smtClean="0">
                <a:solidFill>
                  <a:srgbClr val="FFFFFF"/>
                </a:solidFill>
              </a:rPr>
              <a:t>Everyone </a:t>
            </a:r>
            <a:r>
              <a:rPr lang="en-US" sz="2800" dirty="0">
                <a:solidFill>
                  <a:srgbClr val="FFFFFF"/>
                </a:solidFill>
              </a:rPr>
              <a:t>has the right to freedom of opinion and expression; this right includes freedom to hold opinions without interference and to seek, receive and impart information and ideas through any media and regardless of frontiers.</a:t>
            </a:r>
          </a:p>
        </p:txBody>
      </p:sp>
      <p:pic>
        <p:nvPicPr>
          <p:cNvPr id="4" name="Content Placeholder 3" descr="Flag_of_the_United_Nations.png"/>
          <p:cNvPicPr>
            <a:picLocks noChangeAspect="1"/>
          </p:cNvPicPr>
          <p:nvPr/>
        </p:nvPicPr>
        <p:blipFill rotWithShape="1">
          <a:blip r:embed="rId2">
            <a:extLst>
              <a:ext uri="{28A0092B-C50C-407E-A947-70E740481C1C}">
                <a14:useLocalDpi xmlns:a14="http://schemas.microsoft.com/office/drawing/2010/main" val="0"/>
              </a:ext>
            </a:extLst>
          </a:blip>
          <a:srcRect l="491" t="9339" r="671" b="8925"/>
          <a:stretch/>
        </p:blipFill>
        <p:spPr>
          <a:xfrm>
            <a:off x="5581754" y="4786922"/>
            <a:ext cx="2598121" cy="1431495"/>
          </a:xfrm>
          <a:prstGeom prst="rect">
            <a:avLst/>
          </a:prstGeom>
        </p:spPr>
      </p:pic>
    </p:spTree>
    <p:extLst>
      <p:ext uri="{BB962C8B-B14F-4D97-AF65-F5344CB8AC3E}">
        <p14:creationId xmlns:p14="http://schemas.microsoft.com/office/powerpoint/2010/main" val="22481981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solidFill>
                  <a:srgbClr val="FFFF00"/>
                </a:solidFill>
                <a:latin typeface="+mn-lt"/>
              </a:rPr>
              <a:t> Next Week</a:t>
            </a:r>
            <a:endParaRPr lang="en-US" sz="4800" b="1" dirty="0">
              <a:solidFill>
                <a:srgbClr val="FFFF00"/>
              </a:solidFill>
              <a:latin typeface="+mn-lt"/>
            </a:endParaRPr>
          </a:p>
        </p:txBody>
      </p:sp>
      <p:pic>
        <p:nvPicPr>
          <p:cNvPr id="3" name="Content Placeholder 2" descr="Screen Shot 2015-01-12 at 11.28.39 PM.png"/>
          <p:cNvPicPr>
            <a:picLocks noGrp="1" noChangeAspect="1"/>
          </p:cNvPicPr>
          <p:nvPr>
            <p:ph sz="quarter" idx="10"/>
          </p:nvPr>
        </p:nvPicPr>
        <p:blipFill>
          <a:blip r:embed="rId3">
            <a:extLst>
              <a:ext uri="{28A0092B-C50C-407E-A947-70E740481C1C}">
                <a14:useLocalDpi xmlns:a14="http://schemas.microsoft.com/office/drawing/2010/main" val="0"/>
              </a:ext>
            </a:extLst>
          </a:blip>
          <a:srcRect t="-21824" b="-21824"/>
          <a:stretch>
            <a:fillRect/>
          </a:stretch>
        </p:blipFill>
        <p:spPr>
          <a:xfrm>
            <a:off x="457200" y="1408113"/>
            <a:ext cx="8229600" cy="4498975"/>
          </a:xfrm>
        </p:spPr>
      </p:pic>
    </p:spTree>
    <p:extLst>
      <p:ext uri="{BB962C8B-B14F-4D97-AF65-F5344CB8AC3E}">
        <p14:creationId xmlns:p14="http://schemas.microsoft.com/office/powerpoint/2010/main" val="1616972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r>
              <a:rPr lang="en-US" sz="4800" b="1" dirty="0" smtClean="0">
                <a:solidFill>
                  <a:srgbClr val="FFFF00"/>
                </a:solidFill>
                <a:latin typeface="+mn-lt"/>
                <a:cs typeface="Times New Roman"/>
              </a:rPr>
              <a:t>  Always </a:t>
            </a:r>
            <a:r>
              <a:rPr lang="en-US" sz="4800" b="1" dirty="0">
                <a:solidFill>
                  <a:srgbClr val="FFFF00"/>
                </a:solidFill>
                <a:latin typeface="+mn-lt"/>
                <a:cs typeface="Times New Roman"/>
              </a:rPr>
              <a:t>include a cat </a:t>
            </a:r>
            <a:r>
              <a:rPr lang="en-US" sz="4800" b="1" dirty="0" smtClean="0">
                <a:solidFill>
                  <a:srgbClr val="FFFF00"/>
                </a:solidFill>
                <a:latin typeface="+mn-lt"/>
                <a:cs typeface="Times New Roman"/>
              </a:rPr>
              <a:t>picture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3800804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latin typeface="Arial"/>
                <a:cs typeface="Arial"/>
              </a:rPr>
              <a:t>Our Academic Partners</a:t>
            </a:r>
            <a:endParaRPr lang="en-US" b="1" dirty="0">
              <a:solidFill>
                <a:srgbClr val="FFFF00"/>
              </a:solidFill>
              <a:latin typeface="Arial"/>
              <a:cs typeface="Arial"/>
            </a:endParaRPr>
          </a:p>
        </p:txBody>
      </p:sp>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42084348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75615" cy="1558869"/>
          </a:xfrm>
        </p:spPr>
        <p:txBody>
          <a:bodyPr>
            <a:noAutofit/>
          </a:bodyPr>
          <a:lstStyle/>
          <a:p>
            <a:r>
              <a:rPr lang="en-US" sz="6000" b="1" dirty="0" smtClean="0">
                <a:solidFill>
                  <a:srgbClr val="FFFFFF"/>
                </a:solidFill>
                <a:latin typeface="American Typewriter"/>
                <a:cs typeface="American Typewriter"/>
              </a:rPr>
              <a:t>Who is a CONNECTOR?</a:t>
            </a:r>
            <a:endParaRPr lang="en-US" sz="6000" dirty="0">
              <a:solidFill>
                <a:srgbClr val="FFFFFF"/>
              </a:solidFill>
            </a:endParaRPr>
          </a:p>
        </p:txBody>
      </p:sp>
      <p:sp>
        <p:nvSpPr>
          <p:cNvPr id="3" name="Content Placeholder 2"/>
          <p:cNvSpPr>
            <a:spLocks noGrp="1"/>
          </p:cNvSpPr>
          <p:nvPr>
            <p:ph sz="quarter" idx="10"/>
          </p:nvPr>
        </p:nvSpPr>
        <p:spPr>
          <a:xfrm>
            <a:off x="322384" y="1558870"/>
            <a:ext cx="8821615" cy="4449208"/>
          </a:xfrm>
        </p:spPr>
        <p:txBody>
          <a:bodyPr>
            <a:noAutofit/>
          </a:bodyPr>
          <a:lstStyle/>
          <a:p>
            <a:pPr marL="0" indent="0">
              <a:buNone/>
            </a:pPr>
            <a:r>
              <a:rPr lang="en-US" sz="3600" i="1" dirty="0" smtClean="0">
                <a:solidFill>
                  <a:srgbClr val="FFFF00"/>
                </a:solidFill>
              </a:rPr>
              <a:t>“</a:t>
            </a:r>
            <a:r>
              <a:rPr lang="en-US" sz="3600" b="1" i="1" dirty="0" smtClean="0">
                <a:solidFill>
                  <a:srgbClr val="FFFF00"/>
                </a:solidFill>
              </a:rPr>
              <a:t>Creativity </a:t>
            </a:r>
            <a:r>
              <a:rPr lang="en-US" sz="3600" b="1" i="1" dirty="0">
                <a:solidFill>
                  <a:srgbClr val="FFFF00"/>
                </a:solidFill>
              </a:rPr>
              <a:t>is just connecting things</a:t>
            </a:r>
            <a:r>
              <a:rPr lang="en-US" sz="3600" dirty="0">
                <a:solidFill>
                  <a:srgbClr val="FFFF00"/>
                </a:solidFill>
              </a:rPr>
              <a:t>. When you ask creative people how they did something, they feel a little guilty because they didn't really </a:t>
            </a:r>
            <a:r>
              <a:rPr lang="en-US" sz="3600" i="1" dirty="0">
                <a:solidFill>
                  <a:srgbClr val="FFFF00"/>
                </a:solidFill>
              </a:rPr>
              <a:t>do</a:t>
            </a:r>
            <a:r>
              <a:rPr lang="en-US" sz="3600" dirty="0">
                <a:solidFill>
                  <a:srgbClr val="FFFF00"/>
                </a:solidFill>
              </a:rPr>
              <a:t> it, they just </a:t>
            </a:r>
            <a:r>
              <a:rPr lang="en-US" sz="3600" i="1" dirty="0">
                <a:solidFill>
                  <a:srgbClr val="FFFF00"/>
                </a:solidFill>
              </a:rPr>
              <a:t>saw</a:t>
            </a:r>
            <a:r>
              <a:rPr lang="en-US" sz="3600" dirty="0">
                <a:solidFill>
                  <a:srgbClr val="FFFF00"/>
                </a:solidFill>
              </a:rPr>
              <a:t> something. It seemed obvious to them after a while. That's because they were able to connect experiences they've had and synthesize new things</a:t>
            </a:r>
            <a:r>
              <a:rPr lang="en-US" sz="3600" dirty="0" smtClean="0">
                <a:solidFill>
                  <a:srgbClr val="FFFF00"/>
                </a:solidFill>
              </a:rPr>
              <a:t>.” </a:t>
            </a:r>
            <a:endParaRPr lang="en-US" sz="3600" dirty="0">
              <a:solidFill>
                <a:srgbClr val="FFFF00"/>
              </a:solidFill>
            </a:endParaRPr>
          </a:p>
        </p:txBody>
      </p:sp>
    </p:spTree>
    <p:extLst>
      <p:ext uri="{BB962C8B-B14F-4D97-AF65-F5344CB8AC3E}">
        <p14:creationId xmlns:p14="http://schemas.microsoft.com/office/powerpoint/2010/main" val="2640279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99100"/>
            <a:ext cx="9144000" cy="780132"/>
          </a:xfrm>
        </p:spPr>
        <p:txBody>
          <a:bodyPr>
            <a:normAutofit fontScale="90000"/>
          </a:bodyPr>
          <a:lstStyle/>
          <a:p>
            <a:r>
              <a:rPr lang="en-US" dirty="0" smtClean="0">
                <a:solidFill>
                  <a:schemeClr val="bg1"/>
                </a:solidFill>
              </a:rPr>
              <a:t> </a:t>
            </a:r>
            <a:r>
              <a:rPr lang="en-US" sz="4900" dirty="0" smtClean="0">
                <a:solidFill>
                  <a:schemeClr val="bg1"/>
                </a:solidFill>
                <a:latin typeface="+mn-lt"/>
              </a:rPr>
              <a:t>“</a:t>
            </a:r>
            <a:r>
              <a:rPr lang="en-US" sz="4900" b="1" i="1" dirty="0" smtClean="0">
                <a:solidFill>
                  <a:srgbClr val="FFFF00"/>
                </a:solidFill>
                <a:latin typeface="+mn-lt"/>
              </a:rPr>
              <a:t>Connecting</a:t>
            </a:r>
            <a:r>
              <a:rPr lang="en-US" sz="4900" dirty="0" smtClean="0">
                <a:solidFill>
                  <a:srgbClr val="FFFFFF"/>
                </a:solidFill>
                <a:latin typeface="+mn-lt"/>
              </a:rPr>
              <a:t>”(remixing)</a:t>
            </a:r>
            <a:endParaRPr lang="en-US" sz="4900" dirty="0">
              <a:solidFill>
                <a:srgbClr val="FFFFFF"/>
              </a:solidFill>
              <a:latin typeface="+mn-lt"/>
            </a:endParaRPr>
          </a:p>
        </p:txBody>
      </p:sp>
      <p:sp>
        <p:nvSpPr>
          <p:cNvPr id="3" name="Content Placeholder 2"/>
          <p:cNvSpPr>
            <a:spLocks noGrp="1"/>
          </p:cNvSpPr>
          <p:nvPr>
            <p:ph sz="quarter" idx="10"/>
          </p:nvPr>
        </p:nvSpPr>
        <p:spPr>
          <a:xfrm>
            <a:off x="273538" y="918309"/>
            <a:ext cx="8870462" cy="5021383"/>
          </a:xfrm>
        </p:spPr>
        <p:txBody>
          <a:bodyPr>
            <a:normAutofit fontScale="55000" lnSpcReduction="20000"/>
          </a:bodyPr>
          <a:lstStyle/>
          <a:p>
            <a:pPr marL="0" indent="0">
              <a:lnSpc>
                <a:spcPct val="110000"/>
              </a:lnSpc>
              <a:buNone/>
            </a:pPr>
            <a:r>
              <a:rPr lang="en-US" sz="3200" dirty="0" smtClean="0">
                <a:solidFill>
                  <a:srgbClr val="FFFFFF"/>
                </a:solidFill>
                <a:latin typeface="+mn-lt"/>
              </a:rPr>
              <a:t>*“If </a:t>
            </a:r>
            <a:r>
              <a:rPr lang="en-US" sz="3200" dirty="0">
                <a:solidFill>
                  <a:srgbClr val="FFFFFF"/>
                </a:solidFill>
                <a:latin typeface="+mn-lt"/>
              </a:rPr>
              <a:t>you wish to make an apple pie from scratch, </a:t>
            </a:r>
            <a:r>
              <a:rPr lang="en-US" sz="3200" dirty="0" smtClean="0">
                <a:solidFill>
                  <a:srgbClr val="FFFFFF"/>
                </a:solidFill>
                <a:latin typeface="+mn-lt"/>
              </a:rPr>
              <a:t>you </a:t>
            </a:r>
            <a:r>
              <a:rPr lang="en-US" sz="3200" dirty="0">
                <a:solidFill>
                  <a:srgbClr val="FFFFFF"/>
                </a:solidFill>
                <a:latin typeface="+mn-lt"/>
              </a:rPr>
              <a:t>must first invent the universe</a:t>
            </a:r>
            <a:r>
              <a:rPr lang="en-US" sz="3200" dirty="0" smtClean="0">
                <a:solidFill>
                  <a:srgbClr val="FFFFFF"/>
                </a:solidFill>
                <a:latin typeface="+mn-lt"/>
              </a:rPr>
              <a:t>.” – Carl Sagan</a:t>
            </a:r>
          </a:p>
          <a:p>
            <a:pPr marL="0" indent="0">
              <a:lnSpc>
                <a:spcPct val="110000"/>
              </a:lnSpc>
              <a:buNone/>
            </a:pPr>
            <a:endParaRPr lang="en-US" sz="2200" dirty="0" smtClean="0"/>
          </a:p>
          <a:p>
            <a:pPr marL="0" indent="0">
              <a:lnSpc>
                <a:spcPct val="110000"/>
              </a:lnSpc>
              <a:buNone/>
            </a:pPr>
            <a:r>
              <a:rPr lang="en-US" sz="2900" b="1" i="1" dirty="0" smtClean="0">
                <a:solidFill>
                  <a:srgbClr val="FFFFFF"/>
                </a:solidFill>
                <a:latin typeface="+mn-lt"/>
              </a:rPr>
              <a:t>* “</a:t>
            </a:r>
            <a:r>
              <a:rPr lang="en-US" sz="2900" b="1" i="1" dirty="0" smtClean="0">
                <a:solidFill>
                  <a:srgbClr val="FFFF00"/>
                </a:solidFill>
                <a:latin typeface="+mn-lt"/>
              </a:rPr>
              <a:t>Creativity is just connecting things</a:t>
            </a:r>
            <a:r>
              <a:rPr lang="en-US" sz="2900" dirty="0" smtClean="0">
                <a:solidFill>
                  <a:srgbClr val="FFFF00"/>
                </a:solidFill>
                <a:latin typeface="+mn-lt"/>
              </a:rPr>
              <a:t>. </a:t>
            </a:r>
            <a:r>
              <a:rPr lang="en-US" sz="2900" dirty="0" smtClean="0">
                <a:solidFill>
                  <a:srgbClr val="FFFFFF"/>
                </a:solidFill>
                <a:latin typeface="+mn-lt"/>
              </a:rPr>
              <a:t>When you ask creative people how </a:t>
            </a:r>
          </a:p>
          <a:p>
            <a:pPr marL="0" indent="0">
              <a:lnSpc>
                <a:spcPct val="110000"/>
              </a:lnSpc>
              <a:buNone/>
            </a:pPr>
            <a:r>
              <a:rPr lang="en-US" sz="2900" dirty="0" smtClean="0">
                <a:solidFill>
                  <a:srgbClr val="FFFFFF"/>
                </a:solidFill>
                <a:latin typeface="+mn-lt"/>
              </a:rPr>
              <a:t>they did something, they feel a little guilty because they didn't really </a:t>
            </a:r>
            <a:r>
              <a:rPr lang="en-US" sz="2900" i="1" dirty="0" smtClean="0">
                <a:solidFill>
                  <a:srgbClr val="FFFFFF"/>
                </a:solidFill>
                <a:latin typeface="+mn-lt"/>
              </a:rPr>
              <a:t>do</a:t>
            </a:r>
            <a:r>
              <a:rPr lang="en-US" sz="2900" dirty="0" smtClean="0">
                <a:solidFill>
                  <a:srgbClr val="FFFFFF"/>
                </a:solidFill>
                <a:latin typeface="+mn-lt"/>
              </a:rPr>
              <a:t> it, they </a:t>
            </a:r>
          </a:p>
          <a:p>
            <a:pPr marL="0" indent="0">
              <a:lnSpc>
                <a:spcPct val="110000"/>
              </a:lnSpc>
              <a:buNone/>
            </a:pPr>
            <a:r>
              <a:rPr lang="en-US" sz="2900" dirty="0" smtClean="0">
                <a:solidFill>
                  <a:srgbClr val="FFFFFF"/>
                </a:solidFill>
                <a:latin typeface="+mn-lt"/>
              </a:rPr>
              <a:t>just </a:t>
            </a:r>
            <a:r>
              <a:rPr lang="en-US" sz="2900" i="1" dirty="0" smtClean="0">
                <a:solidFill>
                  <a:srgbClr val="FFFFFF"/>
                </a:solidFill>
                <a:latin typeface="+mn-lt"/>
              </a:rPr>
              <a:t>saw</a:t>
            </a:r>
            <a:r>
              <a:rPr lang="en-US" sz="2900" dirty="0" smtClean="0">
                <a:solidFill>
                  <a:srgbClr val="FFFFFF"/>
                </a:solidFill>
                <a:latin typeface="+mn-lt"/>
              </a:rPr>
              <a:t> something. It seemed obvious to them after a while. That's because </a:t>
            </a:r>
          </a:p>
          <a:p>
            <a:pPr marL="0" indent="0">
              <a:lnSpc>
                <a:spcPct val="110000"/>
              </a:lnSpc>
              <a:buNone/>
            </a:pPr>
            <a:r>
              <a:rPr lang="en-US" sz="2900" dirty="0" smtClean="0">
                <a:solidFill>
                  <a:srgbClr val="FFFFFF"/>
                </a:solidFill>
                <a:latin typeface="+mn-lt"/>
              </a:rPr>
              <a:t>they were able to connect experiences they've had and synthesize new things.” </a:t>
            </a:r>
          </a:p>
          <a:p>
            <a:pPr marL="0" indent="0">
              <a:lnSpc>
                <a:spcPct val="110000"/>
              </a:lnSpc>
              <a:buNone/>
            </a:pPr>
            <a:r>
              <a:rPr lang="en-US" sz="2900" dirty="0" smtClean="0">
                <a:solidFill>
                  <a:srgbClr val="FFFFFF"/>
                </a:solidFill>
                <a:latin typeface="+mn-lt"/>
              </a:rPr>
              <a:t>Steve Jobs in a Wired Magazine interview (Feb. 1996) </a:t>
            </a:r>
          </a:p>
          <a:p>
            <a:pPr marL="0" indent="0">
              <a:lnSpc>
                <a:spcPct val="110000"/>
              </a:lnSpc>
              <a:buNone/>
            </a:pPr>
            <a:r>
              <a:rPr lang="en-US" sz="1700" dirty="0" smtClean="0">
                <a:hlinkClick r:id="rId2"/>
              </a:rPr>
              <a:t>http</a:t>
            </a:r>
            <a:r>
              <a:rPr lang="en-US" sz="1700" dirty="0">
                <a:hlinkClick r:id="rId2"/>
              </a:rPr>
              <a:t>://www.wired.com/wired/archive/4.02/</a:t>
            </a:r>
            <a:r>
              <a:rPr lang="en-US" sz="1700" dirty="0" smtClean="0">
                <a:hlinkClick r:id="rId2"/>
              </a:rPr>
              <a:t>jobs_pr.html</a:t>
            </a:r>
            <a:endParaRPr lang="en-US" sz="1700" dirty="0" smtClean="0"/>
          </a:p>
          <a:p>
            <a:pPr marL="0" indent="0">
              <a:lnSpc>
                <a:spcPct val="110000"/>
              </a:lnSpc>
              <a:buNone/>
            </a:pPr>
            <a:endParaRPr lang="en-US" sz="2200" dirty="0" smtClean="0"/>
          </a:p>
          <a:p>
            <a:pPr marL="0" indent="0">
              <a:lnSpc>
                <a:spcPct val="110000"/>
              </a:lnSpc>
              <a:buNone/>
            </a:pPr>
            <a:r>
              <a:rPr lang="en-US" sz="2900" dirty="0" smtClean="0">
                <a:solidFill>
                  <a:schemeClr val="bg1"/>
                </a:solidFill>
              </a:rPr>
              <a:t>* </a:t>
            </a:r>
            <a:r>
              <a:rPr lang="en-US" sz="2900" b="1" dirty="0" smtClean="0">
                <a:solidFill>
                  <a:srgbClr val="FFFF00"/>
                </a:solidFill>
                <a:latin typeface="+mn-lt"/>
              </a:rPr>
              <a:t>“</a:t>
            </a:r>
            <a:r>
              <a:rPr lang="en-US" sz="2900" b="1" dirty="0">
                <a:solidFill>
                  <a:srgbClr val="FFFF00"/>
                </a:solidFill>
                <a:latin typeface="+mn-lt"/>
              </a:rPr>
              <a:t>Creativity is contagious. Pass it on.” </a:t>
            </a:r>
            <a:r>
              <a:rPr lang="en-US" sz="2900" dirty="0">
                <a:solidFill>
                  <a:schemeClr val="bg1"/>
                </a:solidFill>
                <a:latin typeface="+mn-lt"/>
              </a:rPr>
              <a:t>– Albert </a:t>
            </a:r>
            <a:r>
              <a:rPr lang="en-US" sz="2900" dirty="0" smtClean="0">
                <a:solidFill>
                  <a:schemeClr val="bg1"/>
                </a:solidFill>
                <a:latin typeface="+mn-lt"/>
              </a:rPr>
              <a:t>Einstein</a:t>
            </a:r>
          </a:p>
          <a:p>
            <a:pPr>
              <a:lnSpc>
                <a:spcPct val="110000"/>
              </a:lnSpc>
            </a:pPr>
            <a:endParaRPr lang="en-US" sz="2900" dirty="0" smtClean="0">
              <a:latin typeface="+mn-lt"/>
            </a:endParaRPr>
          </a:p>
          <a:p>
            <a:pPr marL="0" indent="0">
              <a:lnSpc>
                <a:spcPct val="110000"/>
              </a:lnSpc>
              <a:buNone/>
            </a:pPr>
            <a:r>
              <a:rPr lang="en-US" sz="2900" dirty="0" smtClean="0">
                <a:solidFill>
                  <a:schemeClr val="bg1"/>
                </a:solidFill>
                <a:latin typeface="+mn-lt"/>
              </a:rPr>
              <a:t>*</a:t>
            </a:r>
            <a:r>
              <a:rPr lang="en-US" sz="2900" dirty="0" smtClean="0">
                <a:latin typeface="+mn-lt"/>
              </a:rPr>
              <a:t> </a:t>
            </a:r>
            <a:r>
              <a:rPr lang="en-US" sz="2900" dirty="0" smtClean="0">
                <a:solidFill>
                  <a:srgbClr val="FFFF00"/>
                </a:solidFill>
                <a:latin typeface="+mn-lt"/>
              </a:rPr>
              <a:t>“</a:t>
            </a:r>
            <a:r>
              <a:rPr lang="en-US" sz="2900" b="1" dirty="0">
                <a:solidFill>
                  <a:srgbClr val="FFFF00"/>
                </a:solidFill>
                <a:latin typeface="+mn-lt"/>
              </a:rPr>
              <a:t>All Creative Work is Derivative</a:t>
            </a:r>
            <a:r>
              <a:rPr lang="en-US" sz="2900" dirty="0">
                <a:solidFill>
                  <a:srgbClr val="FFFF00"/>
                </a:solidFill>
                <a:latin typeface="+mn-lt"/>
              </a:rPr>
              <a:t>” </a:t>
            </a:r>
            <a:r>
              <a:rPr lang="en-US" sz="2900" dirty="0">
                <a:solidFill>
                  <a:srgbClr val="FFFFFF"/>
                </a:solidFill>
                <a:latin typeface="+mn-lt"/>
              </a:rPr>
              <a:t>– Nina </a:t>
            </a:r>
            <a:r>
              <a:rPr lang="en-US" sz="2900" dirty="0" smtClean="0">
                <a:solidFill>
                  <a:srgbClr val="FFFFFF"/>
                </a:solidFill>
                <a:latin typeface="+mn-lt"/>
              </a:rPr>
              <a:t>Paley</a:t>
            </a:r>
          </a:p>
          <a:p>
            <a:pPr marL="0" indent="0">
              <a:lnSpc>
                <a:spcPct val="110000"/>
              </a:lnSpc>
              <a:buNone/>
            </a:pPr>
            <a:r>
              <a:rPr lang="en-US" sz="1700" dirty="0" smtClean="0">
                <a:hlinkClick r:id="rId3"/>
              </a:rPr>
              <a:t>http</a:t>
            </a:r>
            <a:r>
              <a:rPr lang="en-US" sz="1700" dirty="0">
                <a:hlinkClick r:id="rId3"/>
              </a:rPr>
              <a:t>://blog.ninapaley.com/2010/02/09/all-creative-work-is-derivative/</a:t>
            </a:r>
            <a:endParaRPr lang="en-US" sz="1700" dirty="0"/>
          </a:p>
          <a:p>
            <a:pPr marL="0" indent="0">
              <a:lnSpc>
                <a:spcPct val="110000"/>
              </a:lnSpc>
              <a:buNone/>
            </a:pPr>
            <a:endParaRPr lang="en-US" sz="2200" dirty="0"/>
          </a:p>
          <a:p>
            <a:pPr marL="0" indent="0">
              <a:lnSpc>
                <a:spcPct val="110000"/>
              </a:lnSpc>
              <a:buNone/>
            </a:pPr>
            <a:r>
              <a:rPr lang="en-US" sz="2900" dirty="0" smtClean="0">
                <a:solidFill>
                  <a:schemeClr val="bg1"/>
                </a:solidFill>
                <a:latin typeface="+mn-lt"/>
              </a:rPr>
              <a:t>* “</a:t>
            </a:r>
            <a:r>
              <a:rPr lang="en-US" sz="2900" dirty="0">
                <a:solidFill>
                  <a:schemeClr val="bg1"/>
                </a:solidFill>
                <a:latin typeface="+mn-lt"/>
              </a:rPr>
              <a:t>The </a:t>
            </a:r>
            <a:r>
              <a:rPr lang="en-US" sz="2900" b="1" dirty="0">
                <a:solidFill>
                  <a:schemeClr val="bg1"/>
                </a:solidFill>
                <a:latin typeface="+mn-lt"/>
              </a:rPr>
              <a:t>great driver of scientific and technological innovation </a:t>
            </a:r>
            <a:r>
              <a:rPr lang="en-US" sz="2900" dirty="0">
                <a:solidFill>
                  <a:schemeClr val="bg1"/>
                </a:solidFill>
                <a:latin typeface="+mn-lt"/>
              </a:rPr>
              <a:t>[in the last 600 years </a:t>
            </a:r>
            <a:r>
              <a:rPr lang="en-US" sz="2900" dirty="0" smtClean="0">
                <a:solidFill>
                  <a:schemeClr val="bg1"/>
                </a:solidFill>
                <a:latin typeface="+mn-lt"/>
              </a:rPr>
              <a:t>has </a:t>
            </a:r>
            <a:r>
              <a:rPr lang="en-US" sz="2900" dirty="0">
                <a:solidFill>
                  <a:schemeClr val="bg1"/>
                </a:solidFill>
                <a:latin typeface="+mn-lt"/>
              </a:rPr>
              <a:t>been] </a:t>
            </a:r>
            <a:r>
              <a:rPr lang="en-US" sz="2900" b="1" dirty="0">
                <a:solidFill>
                  <a:schemeClr val="bg1"/>
                </a:solidFill>
                <a:latin typeface="+mn-lt"/>
              </a:rPr>
              <a:t>the increase in our ability to reach out and exchange ideas with other </a:t>
            </a:r>
            <a:r>
              <a:rPr lang="en-US" sz="2900" b="1" dirty="0" smtClean="0">
                <a:solidFill>
                  <a:schemeClr val="bg1"/>
                </a:solidFill>
                <a:latin typeface="+mn-lt"/>
              </a:rPr>
              <a:t>people</a:t>
            </a:r>
            <a:r>
              <a:rPr lang="en-US" sz="2900" b="1" dirty="0">
                <a:solidFill>
                  <a:schemeClr val="bg1"/>
                </a:solidFill>
                <a:latin typeface="+mn-lt"/>
              </a:rPr>
              <a:t>, and to borrow other people’s hunches and combine them with our hunches </a:t>
            </a:r>
            <a:r>
              <a:rPr lang="en-US" sz="2900" b="1" dirty="0" smtClean="0">
                <a:solidFill>
                  <a:schemeClr val="bg1"/>
                </a:solidFill>
                <a:latin typeface="+mn-lt"/>
              </a:rPr>
              <a:t>and </a:t>
            </a:r>
            <a:r>
              <a:rPr lang="en-US" sz="2900" b="1" dirty="0">
                <a:solidFill>
                  <a:schemeClr val="bg1"/>
                </a:solidFill>
                <a:latin typeface="+mn-lt"/>
              </a:rPr>
              <a:t>turn them into something new</a:t>
            </a:r>
            <a:r>
              <a:rPr lang="en-US" sz="2900" dirty="0">
                <a:solidFill>
                  <a:schemeClr val="bg1"/>
                </a:solidFill>
                <a:latin typeface="+mn-lt"/>
              </a:rPr>
              <a:t>.” – </a:t>
            </a:r>
            <a:r>
              <a:rPr lang="en-US" sz="2900" b="1" dirty="0">
                <a:solidFill>
                  <a:schemeClr val="bg1"/>
                </a:solidFill>
                <a:latin typeface="+mn-lt"/>
              </a:rPr>
              <a:t>Steven Johnson </a:t>
            </a:r>
            <a:r>
              <a:rPr lang="en-US" sz="2900" dirty="0">
                <a:solidFill>
                  <a:schemeClr val="bg1"/>
                </a:solidFill>
                <a:latin typeface="+mn-lt"/>
              </a:rPr>
              <a:t>“Where Good Ideas Come From: The </a:t>
            </a:r>
            <a:r>
              <a:rPr lang="en-US" sz="2900" dirty="0" smtClean="0">
                <a:solidFill>
                  <a:schemeClr val="bg1"/>
                </a:solidFill>
                <a:latin typeface="+mn-lt"/>
              </a:rPr>
              <a:t>Natural </a:t>
            </a:r>
            <a:r>
              <a:rPr lang="en-US" sz="2900" dirty="0">
                <a:solidFill>
                  <a:schemeClr val="bg1"/>
                </a:solidFill>
                <a:latin typeface="+mn-lt"/>
              </a:rPr>
              <a:t>History of Innovation</a:t>
            </a:r>
            <a:r>
              <a:rPr lang="en-US" sz="2900" dirty="0" smtClean="0">
                <a:solidFill>
                  <a:schemeClr val="bg1"/>
                </a:solidFill>
                <a:latin typeface="+mn-lt"/>
              </a:rPr>
              <a:t>”</a:t>
            </a:r>
            <a:endParaRPr lang="en-US" sz="2900" dirty="0">
              <a:solidFill>
                <a:schemeClr val="bg1"/>
              </a:solidFill>
              <a:latin typeface="+mn-lt"/>
            </a:endParaRPr>
          </a:p>
          <a:p>
            <a:endParaRPr lang="en-US" sz="2000" dirty="0" smtClean="0"/>
          </a:p>
          <a:p>
            <a:endParaRPr lang="en-US" dirty="0" smtClean="0"/>
          </a:p>
          <a:p>
            <a:endParaRPr lang="en-US" dirty="0"/>
          </a:p>
        </p:txBody>
      </p:sp>
      <p:pic>
        <p:nvPicPr>
          <p:cNvPr id="4" name="Content Placeholder 3" descr="120px-Mixer-icon.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03208" y="3262923"/>
            <a:ext cx="1366815" cy="1064683"/>
          </a:xfrm>
          <a:prstGeom prst="rect">
            <a:avLst/>
          </a:prstGeom>
        </p:spPr>
      </p:pic>
    </p:spTree>
    <p:extLst>
      <p:ext uri="{BB962C8B-B14F-4D97-AF65-F5344CB8AC3E}">
        <p14:creationId xmlns:p14="http://schemas.microsoft.com/office/powerpoint/2010/main" val="31274513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5818"/>
            <a:ext cx="8686800" cy="890865"/>
          </a:xfrm>
        </p:spPr>
        <p:txBody>
          <a:bodyPr>
            <a:normAutofit/>
          </a:bodyPr>
          <a:lstStyle/>
          <a:p>
            <a:r>
              <a:rPr lang="en-US" b="1" i="1" dirty="0" smtClean="0">
                <a:solidFill>
                  <a:srgbClr val="FFFF00"/>
                </a:solidFill>
              </a:rPr>
              <a:t>Creating</a:t>
            </a:r>
            <a:r>
              <a:rPr lang="en-US" b="1" i="1" dirty="0" smtClean="0">
                <a:solidFill>
                  <a:srgbClr val="0000FF"/>
                </a:solidFill>
              </a:rPr>
              <a:t> </a:t>
            </a:r>
            <a:r>
              <a:rPr lang="en-US" dirty="0" smtClean="0">
                <a:solidFill>
                  <a:schemeClr val="bg1"/>
                </a:solidFill>
              </a:rPr>
              <a:t>(The “Unique Gift”)</a:t>
            </a:r>
            <a:endParaRPr lang="en-US" b="1" dirty="0">
              <a:solidFill>
                <a:schemeClr val="bg1"/>
              </a:solidFill>
            </a:endParaRPr>
          </a:p>
        </p:txBody>
      </p:sp>
      <p:sp>
        <p:nvSpPr>
          <p:cNvPr id="3" name="Content Placeholder 2"/>
          <p:cNvSpPr>
            <a:spLocks noGrp="1"/>
          </p:cNvSpPr>
          <p:nvPr>
            <p:ph sz="quarter" idx="10"/>
          </p:nvPr>
        </p:nvSpPr>
        <p:spPr>
          <a:xfrm>
            <a:off x="0" y="982324"/>
            <a:ext cx="9144000" cy="5161397"/>
          </a:xfrm>
        </p:spPr>
        <p:txBody>
          <a:bodyPr>
            <a:normAutofit/>
          </a:bodyPr>
          <a:lstStyle/>
          <a:p>
            <a:pPr marL="0" indent="0">
              <a:buNone/>
            </a:pPr>
            <a:r>
              <a:rPr lang="en-US" sz="2800" dirty="0" smtClean="0">
                <a:solidFill>
                  <a:srgbClr val="FFFFFF"/>
                </a:solidFill>
              </a:rPr>
              <a:t>* “T</a:t>
            </a:r>
            <a:r>
              <a:rPr lang="en-US" sz="2800" i="1" dirty="0" smtClean="0">
                <a:solidFill>
                  <a:srgbClr val="FFFFFF"/>
                </a:solidFill>
              </a:rPr>
              <a:t>he creative is the place where no one else has ever been. You have to leave the city of your comfort and go into the wilderness of your intuition. What you’ll discover will be wonderful. </a:t>
            </a:r>
            <a:r>
              <a:rPr lang="en-US" sz="2800" i="1" dirty="0" smtClean="0">
                <a:solidFill>
                  <a:schemeClr val="accent5"/>
                </a:solidFill>
              </a:rPr>
              <a:t>What you’ll discover is yourself</a:t>
            </a:r>
            <a:r>
              <a:rPr lang="en-US" sz="2800" dirty="0" smtClean="0">
                <a:solidFill>
                  <a:srgbClr val="FFFFFF"/>
                </a:solidFill>
              </a:rPr>
              <a:t>.”</a:t>
            </a:r>
          </a:p>
          <a:p>
            <a:pPr marL="0" indent="0">
              <a:buNone/>
            </a:pPr>
            <a:endParaRPr lang="en-US" sz="2800" b="1" dirty="0" smtClean="0">
              <a:solidFill>
                <a:srgbClr val="000000"/>
              </a:solidFill>
            </a:endParaRPr>
          </a:p>
          <a:p>
            <a:pPr marL="0" indent="0">
              <a:buNone/>
            </a:pPr>
            <a:r>
              <a:rPr lang="en-US" sz="2800" b="1" dirty="0" smtClean="0">
                <a:solidFill>
                  <a:srgbClr val="FFFFFF"/>
                </a:solidFill>
              </a:rPr>
              <a:t>*</a:t>
            </a:r>
            <a:r>
              <a:rPr lang="en-US" sz="2800" dirty="0" smtClean="0">
                <a:solidFill>
                  <a:srgbClr val="FFFFFF"/>
                </a:solidFill>
              </a:rPr>
              <a:t> </a:t>
            </a:r>
            <a:r>
              <a:rPr lang="en-US" sz="2800" dirty="0" smtClean="0">
                <a:solidFill>
                  <a:srgbClr val="FF0000"/>
                </a:solidFill>
              </a:rPr>
              <a:t>Personal creation </a:t>
            </a:r>
            <a:r>
              <a:rPr lang="en-US" sz="2800" b="1" i="1" dirty="0" smtClean="0">
                <a:solidFill>
                  <a:schemeClr val="accent5"/>
                </a:solidFill>
              </a:rPr>
              <a:t>mythology</a:t>
            </a:r>
            <a:r>
              <a:rPr lang="en-US" sz="2800" dirty="0" smtClean="0">
                <a:solidFill>
                  <a:schemeClr val="tx1"/>
                </a:solidFill>
              </a:rPr>
              <a:t> </a:t>
            </a:r>
            <a:r>
              <a:rPr lang="en-US" sz="2800" dirty="0" smtClean="0">
                <a:solidFill>
                  <a:schemeClr val="bg1"/>
                </a:solidFill>
              </a:rPr>
              <a:t>deeply rooted in our psyches’: </a:t>
            </a:r>
            <a:r>
              <a:rPr lang="en-US" sz="2800" b="1" i="1" dirty="0" smtClean="0">
                <a:solidFill>
                  <a:schemeClr val="bg1"/>
                </a:solidFill>
              </a:rPr>
              <a:t>“And G-d said: ‘Let us make man in our image, after our likeness;”</a:t>
            </a:r>
            <a:r>
              <a:rPr lang="en-US" sz="2800" dirty="0" smtClean="0">
                <a:solidFill>
                  <a:schemeClr val="bg1"/>
                </a:solidFill>
              </a:rPr>
              <a:t>(Genesis, Chap. 1 Verse 26)</a:t>
            </a:r>
          </a:p>
          <a:p>
            <a:pPr marL="0" indent="0">
              <a:buNone/>
            </a:pPr>
            <a:endParaRPr lang="en-US" sz="2800" b="1" i="1" dirty="0" smtClean="0"/>
          </a:p>
          <a:p>
            <a:pPr marL="0" indent="0">
              <a:buNone/>
            </a:pPr>
            <a:r>
              <a:rPr lang="en-US" sz="2800" b="1" i="1" dirty="0" smtClean="0">
                <a:solidFill>
                  <a:srgbClr val="FFFFFF"/>
                </a:solidFill>
              </a:rPr>
              <a:t>* View of creativity as </a:t>
            </a:r>
            <a:r>
              <a:rPr lang="en-US" sz="2800" b="1" i="1" dirty="0" smtClean="0">
                <a:solidFill>
                  <a:srgbClr val="FF0000"/>
                </a:solidFill>
              </a:rPr>
              <a:t>uniquely personal </a:t>
            </a:r>
            <a:r>
              <a:rPr lang="en-US" sz="2800" b="1" i="1" dirty="0" smtClean="0">
                <a:solidFill>
                  <a:srgbClr val="FFFF00"/>
                </a:solidFill>
              </a:rPr>
              <a:t>(or not) </a:t>
            </a:r>
            <a:r>
              <a:rPr lang="en-US" sz="2800" b="1" i="1" dirty="0" smtClean="0">
                <a:solidFill>
                  <a:srgbClr val="FFFFFF"/>
                </a:solidFill>
              </a:rPr>
              <a:t>impacts beliefs about copyright &amp; IP (e.g. film &amp; music business – T.V. more flexible?) – consequences of “specialness”</a:t>
            </a:r>
          </a:p>
          <a:p>
            <a:pPr>
              <a:buFontTx/>
              <a:buChar char="•"/>
            </a:pPr>
            <a:endParaRPr lang="en-US" sz="2800" b="1" i="1" dirty="0" smtClean="0"/>
          </a:p>
          <a:p>
            <a:pPr>
              <a:buFontTx/>
              <a:buChar char="•"/>
            </a:pPr>
            <a:endParaRPr lang="en-US" sz="2800" b="1" i="1" dirty="0" smtClean="0"/>
          </a:p>
          <a:p>
            <a:pPr>
              <a:buFontTx/>
              <a:buChar char="•"/>
            </a:pPr>
            <a:endParaRPr lang="en-US" sz="2800" b="1" i="1" dirty="0" smtClean="0"/>
          </a:p>
          <a:p>
            <a:pPr marL="0" indent="0">
              <a:buNone/>
            </a:pPr>
            <a:endParaRPr lang="en-US" sz="2800" b="1" i="1" dirty="0" smtClean="0"/>
          </a:p>
          <a:p>
            <a:pPr>
              <a:buFontTx/>
              <a:buChar char="•"/>
            </a:pPr>
            <a:endParaRPr lang="en-US" dirty="0" smtClean="0"/>
          </a:p>
          <a:p>
            <a:endParaRPr lang="en-US" dirty="0"/>
          </a:p>
        </p:txBody>
      </p:sp>
      <p:pic>
        <p:nvPicPr>
          <p:cNvPr id="4" name="Content Placeholder 5" descr="file00059507652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622485" y="75818"/>
            <a:ext cx="2260058" cy="906507"/>
          </a:xfrm>
          <a:prstGeom prst="rect">
            <a:avLst/>
          </a:prstGeom>
        </p:spPr>
      </p:pic>
    </p:spTree>
    <p:extLst>
      <p:ext uri="{BB962C8B-B14F-4D97-AF65-F5344CB8AC3E}">
        <p14:creationId xmlns:p14="http://schemas.microsoft.com/office/powerpoint/2010/main" val="209356422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208"/>
            <a:ext cx="8229600" cy="1016000"/>
          </a:xfrm>
        </p:spPr>
        <p:txBody>
          <a:bodyPr/>
          <a:lstStyle/>
          <a:p>
            <a:r>
              <a:rPr lang="en-US" dirty="0" smtClean="0"/>
              <a:t>               </a:t>
            </a:r>
            <a:r>
              <a:rPr lang="en-US" sz="4800" dirty="0" smtClean="0">
                <a:solidFill>
                  <a:srgbClr val="FFFF00"/>
                </a:solidFill>
                <a:latin typeface="+mn-lt"/>
              </a:rPr>
              <a:t> </a:t>
            </a:r>
            <a:r>
              <a:rPr lang="en-US" sz="4800" b="1" dirty="0" smtClean="0">
                <a:solidFill>
                  <a:srgbClr val="FFFF00"/>
                </a:solidFill>
                <a:latin typeface="+mn-lt"/>
              </a:rPr>
              <a:t>The Result?</a:t>
            </a:r>
            <a:endParaRPr lang="en-US" sz="4800" b="1" dirty="0">
              <a:solidFill>
                <a:srgbClr val="FFFF00"/>
              </a:solidFill>
              <a:latin typeface="+mn-lt"/>
            </a:endParaRPr>
          </a:p>
        </p:txBody>
      </p:sp>
      <p:sp>
        <p:nvSpPr>
          <p:cNvPr id="3" name="Content Placeholder 2"/>
          <p:cNvSpPr>
            <a:spLocks noGrp="1"/>
          </p:cNvSpPr>
          <p:nvPr>
            <p:ph sz="quarter" idx="10"/>
          </p:nvPr>
        </p:nvSpPr>
        <p:spPr>
          <a:xfrm>
            <a:off x="457199" y="1020209"/>
            <a:ext cx="8569569" cy="4705926"/>
          </a:xfrm>
        </p:spPr>
        <p:txBody>
          <a:bodyPr/>
          <a:lstStyle/>
          <a:p>
            <a:pPr marL="0" indent="0">
              <a:buNone/>
            </a:pPr>
            <a:r>
              <a:rPr lang="en-US" sz="3200" b="1" dirty="0">
                <a:solidFill>
                  <a:srgbClr val="FFFFFF"/>
                </a:solidFill>
              </a:rPr>
              <a:t>*</a:t>
            </a:r>
            <a:r>
              <a:rPr lang="en-US" sz="3200" dirty="0">
                <a:solidFill>
                  <a:srgbClr val="FFFFFF"/>
                </a:solidFill>
              </a:rPr>
              <a:t> Role and consequences of </a:t>
            </a:r>
            <a:r>
              <a:rPr lang="en-US" sz="3200" b="1" dirty="0" smtClean="0">
                <a:solidFill>
                  <a:srgbClr val="FFFFFF"/>
                </a:solidFill>
              </a:rPr>
              <a:t>IP </a:t>
            </a:r>
            <a:r>
              <a:rPr lang="en-US" sz="3200" b="1" dirty="0">
                <a:solidFill>
                  <a:srgbClr val="FFFFFF"/>
                </a:solidFill>
              </a:rPr>
              <a:t>law aligning </a:t>
            </a:r>
            <a:r>
              <a:rPr lang="en-US" sz="3200" dirty="0">
                <a:solidFill>
                  <a:srgbClr val="FFFFFF"/>
                </a:solidFill>
              </a:rPr>
              <a:t>along </a:t>
            </a:r>
            <a:r>
              <a:rPr lang="en-US" sz="3200" b="1" dirty="0">
                <a:solidFill>
                  <a:srgbClr val="FFFFFF"/>
                </a:solidFill>
              </a:rPr>
              <a:t>according to personal belief</a:t>
            </a:r>
            <a:r>
              <a:rPr lang="en-US" sz="3200" dirty="0">
                <a:solidFill>
                  <a:srgbClr val="FFFFFF"/>
                </a:solidFill>
              </a:rPr>
              <a:t>: </a:t>
            </a:r>
            <a:r>
              <a:rPr lang="en-US" sz="3200" dirty="0" smtClean="0">
                <a:solidFill>
                  <a:srgbClr val="FFFFFF"/>
                </a:solidFill>
              </a:rPr>
              <a:t>Do Copyright </a:t>
            </a:r>
            <a:r>
              <a:rPr lang="en-US" sz="3200" dirty="0">
                <a:solidFill>
                  <a:srgbClr val="FFFFFF"/>
                </a:solidFill>
              </a:rPr>
              <a:t>literalists’ adopt “self” generated model of creativity? </a:t>
            </a:r>
            <a:r>
              <a:rPr lang="en-US" sz="3200" dirty="0" smtClean="0">
                <a:solidFill>
                  <a:srgbClr val="FFFFFF"/>
                </a:solidFill>
              </a:rPr>
              <a:t>Do “</a:t>
            </a:r>
            <a:r>
              <a:rPr lang="en-US" sz="3200" dirty="0">
                <a:solidFill>
                  <a:srgbClr val="FFFFFF"/>
                </a:solidFill>
              </a:rPr>
              <a:t>Connection-</a:t>
            </a:r>
            <a:r>
              <a:rPr lang="en-US" sz="3200" dirty="0" err="1">
                <a:solidFill>
                  <a:srgbClr val="FFFFFF"/>
                </a:solidFill>
              </a:rPr>
              <a:t>ists</a:t>
            </a:r>
            <a:r>
              <a:rPr lang="en-US" sz="3200" dirty="0">
                <a:solidFill>
                  <a:srgbClr val="FFFFFF"/>
                </a:solidFill>
              </a:rPr>
              <a:t>” adopt open source model?</a:t>
            </a:r>
          </a:p>
          <a:p>
            <a:pPr marL="0" indent="0">
              <a:buNone/>
            </a:pPr>
            <a:r>
              <a:rPr lang="en-US" sz="3200" b="1" dirty="0">
                <a:solidFill>
                  <a:schemeClr val="bg1"/>
                </a:solidFill>
              </a:rPr>
              <a:t>*</a:t>
            </a:r>
            <a:r>
              <a:rPr lang="en-US" sz="3200" dirty="0">
                <a:solidFill>
                  <a:schemeClr val="bg1"/>
                </a:solidFill>
              </a:rPr>
              <a:t> the </a:t>
            </a:r>
            <a:r>
              <a:rPr lang="en-US" sz="3200" dirty="0">
                <a:solidFill>
                  <a:srgbClr val="FF0000"/>
                </a:solidFill>
              </a:rPr>
              <a:t>“Hollywood </a:t>
            </a:r>
            <a:r>
              <a:rPr lang="en-US" sz="3200" dirty="0" smtClean="0">
                <a:solidFill>
                  <a:srgbClr val="FF0000"/>
                </a:solidFill>
              </a:rPr>
              <a:t>Model</a:t>
            </a:r>
            <a:r>
              <a:rPr lang="en-US" sz="3200" dirty="0">
                <a:solidFill>
                  <a:srgbClr val="FF0000"/>
                </a:solidFill>
              </a:rPr>
              <a:t>” </a:t>
            </a:r>
            <a:r>
              <a:rPr lang="en-US" sz="3200" dirty="0" smtClean="0">
                <a:solidFill>
                  <a:srgbClr val="FFFF00"/>
                </a:solidFill>
              </a:rPr>
              <a:t>v. </a:t>
            </a:r>
            <a:r>
              <a:rPr lang="en-US" sz="3200" dirty="0" smtClean="0">
                <a:solidFill>
                  <a:srgbClr val="FFFFFF"/>
                </a:solidFill>
              </a:rPr>
              <a:t>the </a:t>
            </a:r>
            <a:r>
              <a:rPr lang="en-US" sz="3200" dirty="0" smtClean="0">
                <a:solidFill>
                  <a:srgbClr val="CCFFCC"/>
                </a:solidFill>
              </a:rPr>
              <a:t>“Remix Model”</a:t>
            </a:r>
            <a:endParaRPr lang="en-US" sz="3200" dirty="0">
              <a:solidFill>
                <a:srgbClr val="CCFFCC"/>
              </a:solidFill>
            </a:endParaRPr>
          </a:p>
          <a:p>
            <a:pPr marL="0" indent="0">
              <a:buNone/>
            </a:pPr>
            <a:endParaRPr lang="en-US" dirty="0"/>
          </a:p>
        </p:txBody>
      </p:sp>
      <p:pic>
        <p:nvPicPr>
          <p:cNvPr id="5" name="Content Placeholder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018623" y="3907692"/>
            <a:ext cx="3227077" cy="1994288"/>
          </a:xfrm>
          <a:prstGeom prst="rect">
            <a:avLst/>
          </a:prstGeom>
        </p:spPr>
      </p:pic>
      <p:pic>
        <p:nvPicPr>
          <p:cNvPr id="7" name="Content Placeholder 3" descr="Mail Attachment.jpeg"/>
          <p:cNvPicPr>
            <a:picLocks noChangeAspect="1"/>
          </p:cNvPicPr>
          <p:nvPr/>
        </p:nvPicPr>
        <p:blipFill rotWithShape="1">
          <a:blip r:embed="rId3">
            <a:extLst>
              <a:ext uri="{28A0092B-C50C-407E-A947-70E740481C1C}">
                <a14:useLocalDpi xmlns:a14="http://schemas.microsoft.com/office/drawing/2010/main" val="0"/>
              </a:ext>
            </a:extLst>
          </a:blip>
          <a:srcRect l="-57" r="112"/>
          <a:stretch/>
        </p:blipFill>
        <p:spPr>
          <a:xfrm>
            <a:off x="1387355" y="3907692"/>
            <a:ext cx="2774711" cy="2082211"/>
          </a:xfrm>
          <a:prstGeom prst="rect">
            <a:avLst/>
          </a:prstGeom>
        </p:spPr>
      </p:pic>
    </p:spTree>
    <p:extLst>
      <p:ext uri="{BB962C8B-B14F-4D97-AF65-F5344CB8AC3E}">
        <p14:creationId xmlns:p14="http://schemas.microsoft.com/office/powerpoint/2010/main" val="151595054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5785"/>
            <a:ext cx="8229600" cy="1016000"/>
          </a:xfrm>
        </p:spPr>
        <p:txBody>
          <a:bodyPr>
            <a:normAutofit/>
          </a:bodyPr>
          <a:lstStyle/>
          <a:p>
            <a:r>
              <a:rPr lang="en-US" sz="5400" b="1" dirty="0" smtClean="0">
                <a:solidFill>
                  <a:srgbClr val="FFFF00"/>
                </a:solidFill>
                <a:latin typeface="+mn-lt"/>
              </a:rPr>
              <a:t> SECTION B</a:t>
            </a:r>
            <a:endParaRPr lang="en-US" sz="5400" b="1" dirty="0">
              <a:solidFill>
                <a:srgbClr val="FFFF00"/>
              </a:solidFill>
              <a:latin typeface="+mn-lt"/>
            </a:endParaRPr>
          </a:p>
        </p:txBody>
      </p:sp>
      <p:sp>
        <p:nvSpPr>
          <p:cNvPr id="3" name="Content Placeholder 2"/>
          <p:cNvSpPr>
            <a:spLocks noGrp="1"/>
          </p:cNvSpPr>
          <p:nvPr>
            <p:ph sz="quarter" idx="10"/>
          </p:nvPr>
        </p:nvSpPr>
        <p:spPr>
          <a:xfrm>
            <a:off x="457200" y="1041785"/>
            <a:ext cx="8229599" cy="4684349"/>
          </a:xfrm>
        </p:spPr>
        <p:txBody>
          <a:bodyPr>
            <a:normAutofit/>
          </a:bodyPr>
          <a:lstStyle/>
          <a:p>
            <a:pPr marL="0" indent="0">
              <a:buNone/>
            </a:pPr>
            <a:r>
              <a:rPr lang="en-US" sz="4000" b="1" dirty="0" smtClean="0">
                <a:solidFill>
                  <a:schemeClr val="bg1"/>
                </a:solidFill>
                <a:latin typeface="+mn-lt"/>
              </a:rPr>
              <a:t> The Bridge Between Copyright </a:t>
            </a:r>
          </a:p>
          <a:p>
            <a:pPr marL="0" indent="0">
              <a:buNone/>
            </a:pPr>
            <a:r>
              <a:rPr lang="en-US" sz="4000" b="1" dirty="0" smtClean="0">
                <a:solidFill>
                  <a:schemeClr val="bg1"/>
                </a:solidFill>
                <a:latin typeface="+mn-lt"/>
              </a:rPr>
              <a:t> &amp; Creative Freedom</a:t>
            </a:r>
            <a:endParaRPr lang="en-US" sz="4000" b="1" dirty="0">
              <a:solidFill>
                <a:schemeClr val="bg1"/>
              </a:solidFill>
              <a:latin typeface="+mn-lt"/>
            </a:endParaRPr>
          </a:p>
        </p:txBody>
      </p:sp>
      <p:pic>
        <p:nvPicPr>
          <p:cNvPr id="4" name="Picture 3" descr="220px-The_Bridge_(August_20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708" y="2490019"/>
            <a:ext cx="7850942" cy="3425867"/>
          </a:xfrm>
          <a:prstGeom prst="rect">
            <a:avLst/>
          </a:prstGeom>
        </p:spPr>
      </p:pic>
    </p:spTree>
    <p:extLst>
      <p:ext uri="{BB962C8B-B14F-4D97-AF65-F5344CB8AC3E}">
        <p14:creationId xmlns:p14="http://schemas.microsoft.com/office/powerpoint/2010/main" val="1993071021"/>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1273</TotalTime>
  <Words>1169</Words>
  <Application>Microsoft Macintosh PowerPoint</Application>
  <PresentationFormat>On-screen Show (4:3)</PresentationFormat>
  <Paragraphs>142</Paragraphs>
  <Slides>48</Slides>
  <Notes>2</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CDM_PPT_Template </vt:lpstr>
      <vt:lpstr>Brain Games, Understanding Interactivity &amp; Freedom of Thought in a Post-Snowden World </vt:lpstr>
      <vt:lpstr>SECTION A</vt:lpstr>
      <vt:lpstr>            Please Self Identify   </vt:lpstr>
      <vt:lpstr>  Who is a CREATOR?</vt:lpstr>
      <vt:lpstr>Who is a CONNECTOR?</vt:lpstr>
      <vt:lpstr> “Connecting”(remixing)</vt:lpstr>
      <vt:lpstr>Creating (The “Unique Gift”)</vt:lpstr>
      <vt:lpstr>                The Result?</vt:lpstr>
      <vt:lpstr> SECTION B</vt:lpstr>
      <vt:lpstr>PowerPoint Presentation</vt:lpstr>
      <vt:lpstr>PowerPoint Presentation</vt:lpstr>
      <vt:lpstr>PowerPoint Presentation</vt:lpstr>
      <vt:lpstr>PowerPoint Presentation</vt:lpstr>
      <vt:lpstr>Do We Need Copyright?</vt:lpstr>
      <vt:lpstr>Next Week’s Answer?</vt:lpstr>
      <vt:lpstr> SECTION C</vt:lpstr>
      <vt:lpstr>PowerPoint Presentation</vt:lpstr>
      <vt:lpstr>Thesis: Human dominion is due to…</vt:lpstr>
      <vt:lpstr>         Sounds Like…</vt:lpstr>
      <vt:lpstr>SECTION D</vt:lpstr>
      <vt:lpstr>PowerPoint Presentation</vt:lpstr>
      <vt:lpstr>       NO ONE WAY TUBE </vt:lpstr>
      <vt:lpstr>Devices can read you ?</vt:lpstr>
      <vt:lpstr>PowerPoint Presentation</vt:lpstr>
      <vt:lpstr>     Big Data</vt:lpstr>
      <vt:lpstr>PowerPoint Presentation</vt:lpstr>
      <vt:lpstr>PowerPoint Presentation</vt:lpstr>
      <vt:lpstr>PowerPoint Presentation</vt:lpstr>
      <vt:lpstr>PowerPoint Presentation</vt:lpstr>
      <vt:lpstr>PowerPoint Presentation</vt:lpstr>
      <vt:lpstr> If you want to read the paper…</vt:lpstr>
      <vt:lpstr>PowerPoint Presentation</vt:lpstr>
      <vt:lpstr>PowerPoint Presentation</vt:lpstr>
      <vt:lpstr>PowerPoint Presentation</vt:lpstr>
      <vt:lpstr>From Michio Kaku</vt:lpstr>
      <vt:lpstr>PowerPoint Presentation</vt:lpstr>
      <vt:lpstr>      Which Brings Us To….</vt:lpstr>
      <vt:lpstr>And What/Who Do You Believe?..</vt:lpstr>
      <vt:lpstr>PowerPoint Presentation</vt:lpstr>
      <vt:lpstr>&amp; Freedom Bleeds Many Ways…</vt:lpstr>
      <vt:lpstr>PowerPoint Presentation</vt:lpstr>
      <vt:lpstr>  And Hope Comes Too…</vt:lpstr>
      <vt:lpstr>    And a new “old” one…</vt:lpstr>
      <vt:lpstr>   Charter of Rights (Canada)</vt:lpstr>
      <vt:lpstr>   The Universal Declaration of Human Rights</vt:lpstr>
      <vt:lpstr> Next Week</vt:lpstr>
      <vt:lpstr>  Always include a cat picture</vt:lpstr>
      <vt:lpstr>Our Academic Partners</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 Picasso had painted a round object..”</dc:title>
  <dc:creator>Jon Festinger</dc:creator>
  <cp:lastModifiedBy>Jon Festinger</cp:lastModifiedBy>
  <cp:revision>137</cp:revision>
  <cp:lastPrinted>2013-09-04T07:46:04Z</cp:lastPrinted>
  <dcterms:created xsi:type="dcterms:W3CDTF">2013-01-06T22:02:58Z</dcterms:created>
  <dcterms:modified xsi:type="dcterms:W3CDTF">2015-01-13T08:24:19Z</dcterms:modified>
</cp:coreProperties>
</file>